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61" r:id="rId6"/>
    <p:sldId id="262" r:id="rId7"/>
    <p:sldId id="264" r:id="rId8"/>
    <p:sldId id="265" r:id="rId9"/>
    <p:sldId id="266" r:id="rId10"/>
    <p:sldId id="267" r:id="rId11"/>
    <p:sldId id="268" r:id="rId12"/>
    <p:sldId id="269" r:id="rId13"/>
    <p:sldId id="282"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a:srgbClr val="CC0099"/>
    <a:srgbClr val="33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6" d="100"/>
          <a:sy n="66" d="100"/>
        </p:scale>
        <p:origin x="-1506" y="-15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04E1994-68FB-4F82-9CDD-C9E15AB64AEA}" type="datetimeFigureOut">
              <a:rPr lang="en-US" smtClean="0"/>
              <a:pPr/>
              <a:t>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031092-FD00-44A9-8342-7476E9020A7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04E1994-68FB-4F82-9CDD-C9E15AB64AEA}" type="datetimeFigureOut">
              <a:rPr lang="en-US" smtClean="0"/>
              <a:pPr/>
              <a:t>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031092-FD00-44A9-8342-7476E9020A7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04E1994-68FB-4F82-9CDD-C9E15AB64AEA}" type="datetimeFigureOut">
              <a:rPr lang="en-US" smtClean="0"/>
              <a:pPr/>
              <a:t>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031092-FD00-44A9-8342-7476E9020A7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04E1994-68FB-4F82-9CDD-C9E15AB64AEA}" type="datetimeFigureOut">
              <a:rPr lang="en-US" smtClean="0"/>
              <a:pPr/>
              <a:t>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031092-FD00-44A9-8342-7476E9020A7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04E1994-68FB-4F82-9CDD-C9E15AB64AEA}" type="datetimeFigureOut">
              <a:rPr lang="en-US" smtClean="0"/>
              <a:pPr/>
              <a:t>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031092-FD00-44A9-8342-7476E9020A7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04E1994-68FB-4F82-9CDD-C9E15AB64AEA}" type="datetimeFigureOut">
              <a:rPr lang="en-US" smtClean="0"/>
              <a:pPr/>
              <a:t>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A031092-FD00-44A9-8342-7476E9020A7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04E1994-68FB-4F82-9CDD-C9E15AB64AEA}" type="datetimeFigureOut">
              <a:rPr lang="en-US" smtClean="0"/>
              <a:pPr/>
              <a:t>1/2/2021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A031092-FD00-44A9-8342-7476E9020A7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04E1994-68FB-4F82-9CDD-C9E15AB64AEA}" type="datetimeFigureOut">
              <a:rPr lang="en-US" smtClean="0"/>
              <a:pPr/>
              <a:t>1/2/2021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A031092-FD00-44A9-8342-7476E9020A7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04E1994-68FB-4F82-9CDD-C9E15AB64AEA}" type="datetimeFigureOut">
              <a:rPr lang="en-US" smtClean="0"/>
              <a:pPr/>
              <a:t>1/2/2021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A031092-FD00-44A9-8342-7476E9020A7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04E1994-68FB-4F82-9CDD-C9E15AB64AEA}" type="datetimeFigureOut">
              <a:rPr lang="en-US" smtClean="0"/>
              <a:pPr/>
              <a:t>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A031092-FD00-44A9-8342-7476E9020A7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04E1994-68FB-4F82-9CDD-C9E15AB64AEA}" type="datetimeFigureOut">
              <a:rPr lang="en-US" smtClean="0"/>
              <a:pPr/>
              <a:t>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A031092-FD00-44A9-8342-7476E9020A7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4E1994-68FB-4F82-9CDD-C9E15AB64AEA}" type="datetimeFigureOut">
              <a:rPr lang="en-US" smtClean="0"/>
              <a:pPr/>
              <a:t>1/2/2021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031092-FD00-44A9-8342-7476E9020A7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169827" y="1772816"/>
            <a:ext cx="6833922" cy="1569660"/>
          </a:xfrm>
          <a:prstGeom prst="rect">
            <a:avLst/>
          </a:prstGeom>
        </p:spPr>
        <p:style>
          <a:lnRef idx="2">
            <a:schemeClr val="accent1"/>
          </a:lnRef>
          <a:fillRef idx="1">
            <a:schemeClr val="lt1"/>
          </a:fillRef>
          <a:effectRef idx="0">
            <a:schemeClr val="accent1"/>
          </a:effectRef>
          <a:fontRef idx="minor">
            <a:schemeClr val="dk1"/>
          </a:fontRef>
        </p:style>
        <p:txBody>
          <a:bodyPr wrap="none" lIns="91440" tIns="45720" rIns="91440" bIns="45720">
            <a:spAutoFit/>
          </a:bodyPr>
          <a:lstStyle/>
          <a:p>
            <a:pPr algn="ctr" rtl="1"/>
            <a:r>
              <a:rPr kumimoji="0" lang="ar-EG" sz="4800" b="1" i="0" u="none" strike="noStrike" cap="none" spc="0" normalizeH="0" baseline="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latin typeface="PT Bold Heading"/>
                <a:ea typeface="Times New Roman" pitchFamily="18" charset="0"/>
                <a:cs typeface="Arial" pitchFamily="34" charset="0"/>
              </a:rPr>
              <a:t>5. </a:t>
            </a:r>
            <a:r>
              <a:rPr kumimoji="0" lang="ar-SA" sz="4800" b="1" i="0" u="none" strike="noStrike" cap="none" spc="0" normalizeH="0" baseline="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latin typeface="PT Bold Heading"/>
                <a:ea typeface="Times New Roman" pitchFamily="18" charset="0"/>
                <a:cs typeface="Arial" pitchFamily="34" charset="0"/>
              </a:rPr>
              <a:t>التغير في مناسيب مياه البحار</a:t>
            </a:r>
            <a:endParaRPr kumimoji="0" lang="ar-EG" sz="4800" b="1" i="0" u="none" strike="noStrike" cap="none" spc="0" normalizeH="0" baseline="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latin typeface="PT Bold Heading"/>
              <a:ea typeface="Times New Roman" pitchFamily="18" charset="0"/>
              <a:cs typeface="Arial" pitchFamily="34" charset="0"/>
            </a:endParaRPr>
          </a:p>
          <a:p>
            <a:pPr algn="ctr"/>
            <a:r>
              <a:rPr kumimoji="0" lang="ar-SA" sz="4800" b="1" i="0" u="none" strike="noStrike" cap="none" spc="0" normalizeH="0" baseline="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latin typeface="PT Bold Heading"/>
                <a:ea typeface="Times New Roman" pitchFamily="18" charset="0"/>
                <a:cs typeface="Arial" pitchFamily="34" charset="0"/>
              </a:rPr>
              <a:t> والمحيطات العالمية</a:t>
            </a:r>
            <a:endParaRPr lang="en-US" sz="48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
        <p:nvSpPr>
          <p:cNvPr id="6" name="Rectangle 5"/>
          <p:cNvSpPr/>
          <p:nvPr/>
        </p:nvSpPr>
        <p:spPr>
          <a:xfrm>
            <a:off x="442362" y="3933056"/>
            <a:ext cx="8002512" cy="1754326"/>
          </a:xfrm>
          <a:prstGeom prst="rect">
            <a:avLst/>
          </a:prstGeom>
        </p:spPr>
        <p:style>
          <a:lnRef idx="0">
            <a:schemeClr val="accent5"/>
          </a:lnRef>
          <a:fillRef idx="3">
            <a:schemeClr val="accent5"/>
          </a:fillRef>
          <a:effectRef idx="3">
            <a:schemeClr val="accent5"/>
          </a:effectRef>
          <a:fontRef idx="minor">
            <a:schemeClr val="lt1"/>
          </a:fontRef>
        </p:style>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ar-EG" sz="4400" b="1" cap="none" spc="50" dirty="0" smtClean="0">
                <a:ln w="11430"/>
                <a:solidFill>
                  <a:schemeClr val="bg1"/>
                </a:solidFill>
                <a:effectLst>
                  <a:outerShdw blurRad="76200" dist="50800" dir="5400000" algn="tl" rotWithShape="0">
                    <a:srgbClr val="000000">
                      <a:alpha val="65000"/>
                    </a:srgbClr>
                  </a:outerShdw>
                </a:effectLst>
              </a:rPr>
              <a:t>أ.د. عزة عبدالله</a:t>
            </a:r>
          </a:p>
          <a:p>
            <a:pPr algn="ctr" rtl="1"/>
            <a:r>
              <a:rPr lang="ar-EG" sz="3200" b="1" spc="50" dirty="0" smtClean="0">
                <a:ln w="11430"/>
                <a:solidFill>
                  <a:schemeClr val="bg1"/>
                </a:solidFill>
                <a:effectLst>
                  <a:outerShdw blurRad="76200" dist="50800" dir="5400000" algn="tl" rotWithShape="0">
                    <a:srgbClr val="000000">
                      <a:alpha val="65000"/>
                    </a:srgbClr>
                  </a:outerShdw>
                </a:effectLst>
              </a:rPr>
              <a:t>أستاذ الجغرافيه الطبيعيه ووكيل كلية الآداب- جامعة بنها</a:t>
            </a:r>
          </a:p>
          <a:p>
            <a:pPr algn="ctr"/>
            <a:r>
              <a:rPr lang="ar-EG" sz="3200" b="1" spc="50" dirty="0" smtClean="0">
                <a:ln w="11430"/>
                <a:solidFill>
                  <a:schemeClr val="bg1"/>
                </a:solidFill>
                <a:effectLst>
                  <a:outerShdw blurRad="76200" dist="50800" dir="5400000" algn="tl" rotWithShape="0">
                    <a:srgbClr val="000000">
                      <a:alpha val="65000"/>
                    </a:srgbClr>
                  </a:outerShdw>
                </a:effectLst>
              </a:rPr>
              <a:t> لشئون التعليم والطلاب الأسبق</a:t>
            </a:r>
            <a:endParaRPr lang="en-US" sz="3200" b="1" cap="none" spc="50" dirty="0">
              <a:ln w="11430"/>
              <a:solidFill>
                <a:schemeClr val="bg1"/>
              </a:solidFill>
              <a:effectLst>
                <a:outerShdw blurRad="76200" dist="50800" dir="5400000" algn="tl" rotWithShape="0">
                  <a:srgbClr val="000000">
                    <a:alpha val="65000"/>
                  </a:srgbClr>
                </a:outerShdw>
              </a:effectLst>
            </a:endParaRPr>
          </a:p>
        </p:txBody>
      </p:sp>
      <p:pic>
        <p:nvPicPr>
          <p:cNvPr id="1026" name="Picture 2" descr="شعار الجامعة ألوان"/>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33637" y="398462"/>
            <a:ext cx="1011237" cy="515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5775" y="493713"/>
            <a:ext cx="1019175" cy="506412"/>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51520" y="260648"/>
            <a:ext cx="8640960" cy="6140142"/>
          </a:xfrm>
          <a:prstGeom prst="rect">
            <a:avLst/>
          </a:prstGeom>
        </p:spPr>
        <p:style>
          <a:lnRef idx="2">
            <a:schemeClr val="accent2"/>
          </a:lnRef>
          <a:fillRef idx="1">
            <a:schemeClr val="lt1"/>
          </a:fillRef>
          <a:effectRef idx="0">
            <a:schemeClr val="accent2"/>
          </a:effectRef>
          <a:fontRef idx="minor">
            <a:schemeClr val="dk1"/>
          </a:fontRef>
        </p:style>
        <p:txBody>
          <a:bodyPr wrap="square" lIns="91440" tIns="45720" rIns="91440" bIns="45720">
            <a:spAutoFit/>
          </a:bodyPr>
          <a:lstStyle/>
          <a:p>
            <a:pPr marL="0" marR="0" lvl="0" indent="457200" algn="ctr" defTabSz="914400" rtl="1" eaLnBrk="1" fontAlgn="base" latinLnBrk="0" hangingPunct="1">
              <a:lnSpc>
                <a:spcPct val="150000"/>
              </a:lnSpc>
              <a:spcBef>
                <a:spcPct val="0"/>
              </a:spcBef>
              <a:spcAft>
                <a:spcPct val="0"/>
              </a:spcAft>
              <a:buClrTx/>
              <a:buSzTx/>
              <a:buFontTx/>
              <a:buNone/>
              <a:tabLst/>
            </a:pPr>
            <a:r>
              <a:rPr kumimoji="0" lang="ar-SA" sz="2400" b="1" i="0" u="sng"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التغيرات في مستوى سطح البحر منذ نهاية آخر حلقة الجليدية</a:t>
            </a:r>
            <a:endParaRPr kumimoji="0" lang="en-US" sz="2400" b="1" i="0" u="sng"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cs typeface="Arial" pitchFamily="34" charset="0"/>
            </a:endParaRPr>
          </a:p>
          <a:p>
            <a:pPr marL="0" marR="0" lvl="0" indent="457200" algn="just" defTabSz="914400" rtl="1" eaLnBrk="0" fontAlgn="base" latinLnBrk="0" hangingPunct="0">
              <a:lnSpc>
                <a:spcPct val="150000"/>
              </a:lnSpc>
              <a:spcBef>
                <a:spcPct val="0"/>
              </a:spcBef>
              <a:spcAft>
                <a:spcPct val="0"/>
              </a:spcAft>
              <a:buClrTx/>
              <a:buSzTx/>
              <a:buFontTx/>
              <a:buNone/>
              <a:tabLst/>
            </a:pPr>
            <a:r>
              <a:rPr kumimoji="0" lang="ar-EG" sz="2400" b="1" i="0" u="none"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Simplified Arabic" pitchFamily="18" charset="-78"/>
                <a:ea typeface="Times New Roman" pitchFamily="18" charset="0"/>
                <a:cs typeface="Simplified Arabic" pitchFamily="18" charset="-78"/>
              </a:rPr>
              <a:t>سجل العلماء زيادة في متوسط نسبة ارتفاع مستوى </a:t>
            </a:r>
            <a:r>
              <a:rPr kumimoji="0" lang="ar-EG" sz="2400" b="1" i="0" u="none"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Times New Roman" pitchFamily="18" charset="0"/>
                <a:ea typeface="Times New Roman" pitchFamily="18" charset="0"/>
                <a:cs typeface="Simplified Arabic" pitchFamily="18" charset="-78"/>
              </a:rPr>
              <a:t>سطح البحر </a:t>
            </a:r>
            <a:r>
              <a:rPr kumimoji="0" lang="ar-EG" sz="2400" b="1" i="0" u="none"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Simplified Arabic" pitchFamily="18" charset="-78"/>
                <a:ea typeface="Times New Roman" pitchFamily="18" charset="0"/>
                <a:cs typeface="Simplified Arabic" pitchFamily="18" charset="-78"/>
              </a:rPr>
              <a:t>بحدود 1.8 ملم سنوياً وذلك في المئة سنة الماضية.</a:t>
            </a:r>
          </a:p>
          <a:p>
            <a:pPr marL="0" marR="0" lvl="0" indent="457200" algn="just" defTabSz="914400" rtl="1" eaLnBrk="0" fontAlgn="base" latinLnBrk="0" hangingPunct="0">
              <a:lnSpc>
                <a:spcPct val="150000"/>
              </a:lnSpc>
              <a:spcBef>
                <a:spcPct val="0"/>
              </a:spcBef>
              <a:spcAft>
                <a:spcPct val="0"/>
              </a:spcAft>
              <a:buClrTx/>
              <a:buSzTx/>
              <a:buFontTx/>
              <a:buNone/>
              <a:tabLst/>
            </a:pPr>
            <a:r>
              <a:rPr kumimoji="0" lang="ar-EG" sz="2400" b="1" i="0" u="none"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Simplified Arabic" pitchFamily="18" charset="-78"/>
                <a:ea typeface="Times New Roman" pitchFamily="18" charset="0"/>
                <a:cs typeface="Simplified Arabic" pitchFamily="18" charset="-78"/>
              </a:rPr>
              <a:t> هذه النسبة ارتفعت إلى 3.1 مم / سنة في الفترة ما بين 1993 و 2003.</a:t>
            </a:r>
          </a:p>
          <a:p>
            <a:pPr marL="0" marR="0" lvl="0" indent="457200" algn="just" defTabSz="914400" rtl="1" eaLnBrk="0" fontAlgn="base" latinLnBrk="0" hangingPunct="0">
              <a:lnSpc>
                <a:spcPct val="150000"/>
              </a:lnSpc>
              <a:spcBef>
                <a:spcPct val="0"/>
              </a:spcBef>
              <a:spcAft>
                <a:spcPct val="0"/>
              </a:spcAft>
              <a:buClrTx/>
              <a:buSzTx/>
              <a:buFontTx/>
              <a:buNone/>
              <a:tabLst/>
            </a:pPr>
            <a:r>
              <a:rPr kumimoji="0" lang="ar-EG" sz="2400" b="1" i="0" u="none"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Simplified Arabic" pitchFamily="18" charset="-78"/>
                <a:ea typeface="Times New Roman" pitchFamily="18" charset="0"/>
                <a:cs typeface="Simplified Arabic" pitchFamily="18" charset="-78"/>
              </a:rPr>
              <a:t> تعود هذه الزيادة أساساً إلى النشاطات البشرية المختلفة والمتمثلة بزيادة انبعاث الغازات في الجو من عوادم السيارات والمصانع وحرق الغابات ... إلخ. </a:t>
            </a:r>
          </a:p>
          <a:p>
            <a:pPr marL="0" marR="0" lvl="0" indent="457200" algn="just" defTabSz="914400" rtl="1" eaLnBrk="0" fontAlgn="base" latinLnBrk="0" hangingPunct="0">
              <a:lnSpc>
                <a:spcPct val="150000"/>
              </a:lnSpc>
              <a:spcBef>
                <a:spcPct val="0"/>
              </a:spcBef>
              <a:spcAft>
                <a:spcPct val="0"/>
              </a:spcAft>
              <a:buClrTx/>
              <a:buSzTx/>
              <a:buFontTx/>
              <a:buNone/>
              <a:tabLst/>
            </a:pPr>
            <a:r>
              <a:rPr kumimoji="0" lang="ar-EG" sz="2400" b="1" i="0" u="none"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Simplified Arabic" pitchFamily="18" charset="-78"/>
                <a:ea typeface="Times New Roman" pitchFamily="18" charset="0"/>
                <a:cs typeface="Simplified Arabic" pitchFamily="18" charset="-78"/>
              </a:rPr>
              <a:t>ونتيجة لهذه النشاطات، ستشهد البحار ارتفاعاً متزايداً في نسبة المياه في القرن القادم.</a:t>
            </a:r>
            <a:endParaRPr kumimoji="0" lang="en-US" sz="2400" b="1" i="0" u="none"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cs typeface="Arial" pitchFamily="34" charset="0"/>
            </a:endParaRPr>
          </a:p>
          <a:p>
            <a:pPr marL="0" marR="0" lvl="0" indent="457200" algn="just" defTabSz="914400" rtl="1" eaLnBrk="0" fontAlgn="base" latinLnBrk="0" hangingPunct="0">
              <a:lnSpc>
                <a:spcPct val="150000"/>
              </a:lnSpc>
              <a:spcBef>
                <a:spcPct val="0"/>
              </a:spcBef>
              <a:spcAft>
                <a:spcPct val="0"/>
              </a:spcAft>
              <a:buClrTx/>
              <a:buSzTx/>
              <a:buFontTx/>
              <a:buNone/>
              <a:tabLst/>
            </a:pPr>
            <a:r>
              <a:rPr kumimoji="0" lang="ar-EG" sz="2400" b="1" i="0" u="none"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Simplified Arabic" pitchFamily="18" charset="-78"/>
                <a:ea typeface="Times New Roman" pitchFamily="18" charset="0"/>
                <a:cs typeface="Simplified Arabic" pitchFamily="18" charset="-78"/>
              </a:rPr>
              <a:t>يتوقع العلماء زيادة في ارتفاع سطح البحر تقدر بـ 1.3 م في القرن المقبل.</a:t>
            </a:r>
          </a:p>
          <a:p>
            <a:pPr marL="0" marR="0" lvl="0" indent="457200" algn="just" defTabSz="914400" rtl="1" eaLnBrk="0" fontAlgn="base" latinLnBrk="0" hangingPunct="0">
              <a:lnSpc>
                <a:spcPct val="150000"/>
              </a:lnSpc>
              <a:spcBef>
                <a:spcPct val="0"/>
              </a:spcBef>
              <a:spcAft>
                <a:spcPct val="0"/>
              </a:spcAft>
              <a:buClrTx/>
              <a:buSzTx/>
              <a:buFontTx/>
              <a:buNone/>
              <a:tabLst/>
            </a:pPr>
            <a:r>
              <a:rPr kumimoji="0" lang="ar-EG" sz="2400" b="1" i="0" u="none"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Simplified Arabic" pitchFamily="18" charset="-78"/>
                <a:ea typeface="Times New Roman" pitchFamily="18" charset="0"/>
                <a:cs typeface="Simplified Arabic" pitchFamily="18" charset="-78"/>
              </a:rPr>
              <a:t> بينما يرى البعض بأن هذه الزيادة قد تنخفض إلى 80 سم في حال تحكم الإنسان بطريقة استخدام </a:t>
            </a:r>
            <a:r>
              <a:rPr lang="ar-EG"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Times New Roman" pitchFamily="18" charset="0"/>
                <a:ea typeface="Times New Roman" pitchFamily="18" charset="0"/>
                <a:cs typeface="Simplified Arabic" pitchFamily="18" charset="-78"/>
              </a:rPr>
              <a:t>الطاقه</a:t>
            </a:r>
            <a:r>
              <a:rPr kumimoji="0" lang="ar-EG" sz="2400" b="1" i="0" u="none"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Simplified Arabic" pitchFamily="18" charset="-78"/>
                <a:ea typeface="Times New Roman" pitchFamily="18" charset="0"/>
                <a:cs typeface="Simplified Arabic" pitchFamily="18" charset="-78"/>
              </a:rPr>
              <a:t> واعتماده على </a:t>
            </a:r>
            <a:r>
              <a:rPr kumimoji="0" lang="ar-EG" sz="2400" b="1" i="0" u="none"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Times New Roman" pitchFamily="18" charset="0"/>
                <a:ea typeface="Times New Roman" pitchFamily="18" charset="0"/>
                <a:cs typeface="Simplified Arabic" pitchFamily="18" charset="-78"/>
              </a:rPr>
              <a:t>الطاقه النظيفة</a:t>
            </a:r>
            <a:r>
              <a:rPr kumimoji="0" lang="ar-EG" sz="2000" b="1" i="0" u="none"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Simplified Arabic" pitchFamily="18" charset="-78"/>
                <a:ea typeface="Times New Roman" pitchFamily="18" charset="0"/>
                <a:cs typeface="Simplified Arabic" pitchFamily="18" charset="-78"/>
              </a:rPr>
              <a:t>.</a:t>
            </a:r>
            <a:endParaRPr lang="en-US" sz="20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23866" y="836712"/>
            <a:ext cx="8568952" cy="4062651"/>
          </a:xfrm>
          <a:prstGeom prst="rect">
            <a:avLst/>
          </a:prstGeom>
        </p:spPr>
        <p:style>
          <a:lnRef idx="2">
            <a:schemeClr val="dk1"/>
          </a:lnRef>
          <a:fillRef idx="1">
            <a:schemeClr val="lt1"/>
          </a:fillRef>
          <a:effectRef idx="0">
            <a:schemeClr val="dk1"/>
          </a:effectRef>
          <a:fontRef idx="minor">
            <a:schemeClr val="dk1"/>
          </a:fontRef>
        </p:style>
        <p:txBody>
          <a:bodyPr wrap="square" lIns="91440" tIns="45720" rIns="91440" bIns="45720">
            <a:spAutoFit/>
          </a:bodyPr>
          <a:lstStyle/>
          <a:p>
            <a:pPr marL="0" marR="0" lvl="0" indent="0" algn="ctr" defTabSz="914400" rtl="1" eaLnBrk="1" fontAlgn="base" latinLnBrk="0" hangingPunct="1">
              <a:lnSpc>
                <a:spcPct val="150000"/>
              </a:lnSpc>
              <a:spcBef>
                <a:spcPct val="0"/>
              </a:spcBef>
              <a:spcAft>
                <a:spcPct val="0"/>
              </a:spcAft>
              <a:buClrTx/>
              <a:buSzTx/>
              <a:buFontTx/>
              <a:buNone/>
              <a:tabLst/>
            </a:pPr>
            <a:r>
              <a:rPr kumimoji="0" lang="ar-SA" sz="3200" b="1" i="0" u="sng"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Monotype Koufi"/>
                <a:ea typeface="Times New Roman" pitchFamily="18" charset="0"/>
                <a:cs typeface="Arial" pitchFamily="34" charset="0"/>
              </a:rPr>
              <a:t>أسباب حدوث تغير في منسوب مياه البحار والمحيطات</a:t>
            </a:r>
            <a:endParaRPr kumimoji="0" lang="en-US" sz="3200" b="1" i="0" u="sng"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cs typeface="Arial" pitchFamily="34" charset="0"/>
            </a:endParaRPr>
          </a:p>
          <a:p>
            <a:pPr marL="0" marR="0" lvl="0" indent="0" algn="ctr" defTabSz="914400" rtl="1" eaLnBrk="0" fontAlgn="base" latinLnBrk="0" hangingPunct="0">
              <a:lnSpc>
                <a:spcPct val="150000"/>
              </a:lnSpc>
              <a:spcBef>
                <a:spcPct val="0"/>
              </a:spcBef>
              <a:spcAft>
                <a:spcPct val="0"/>
              </a:spcAft>
              <a:buClrTx/>
              <a:buSzTx/>
              <a:buFontTx/>
              <a:buNone/>
              <a:tabLst/>
            </a:pPr>
            <a:r>
              <a:rPr kumimoji="0" lang="ar-EG" sz="2800" b="1" i="0" u="none"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Simplified Arabic" pitchFamily="18" charset="-78"/>
                <a:ea typeface="Times New Roman" pitchFamily="18" charset="0"/>
                <a:cs typeface="Simplified Arabic" pitchFamily="18" charset="-78"/>
              </a:rPr>
              <a:t>أولا: مما لا شك فيه أن العلاقة بين اليابس والماء ترتبط بما يصيب قشرة الأرض من حركات مثل الانخفاض أو الارتفاع، فمن المعروف أن قشرة الأرض تعرضت للإلتواء بين الحين والآخر علي مر العصور الجيولوجية. فإذا </a:t>
            </a:r>
            <a:r>
              <a:rPr kumimoji="0" lang="ar-EG" sz="2800" b="1" i="0" u="sng"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Simplified Arabic" pitchFamily="18" charset="-78"/>
                <a:ea typeface="Times New Roman" pitchFamily="18" charset="0"/>
                <a:cs typeface="Simplified Arabic" pitchFamily="18" charset="-78"/>
              </a:rPr>
              <a:t>حدث أن كانت حركة الالتواء إلي أسفل (مقعرة) فيؤدي هذا إلي خفض مستوي الأرض وطغيان مياه البحر عليها </a:t>
            </a:r>
            <a:r>
              <a:rPr kumimoji="0" lang="ar-EG" sz="2800" b="1" i="0" u="none"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Simplified Arabic" pitchFamily="18" charset="-78"/>
                <a:ea typeface="Times New Roman" pitchFamily="18" charset="0"/>
                <a:cs typeface="Simplified Arabic" pitchFamily="18" charset="-78"/>
              </a:rPr>
              <a:t>والعكس صحيح. </a:t>
            </a:r>
            <a:endParaRPr lang="en-US" sz="28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5076056" y="404664"/>
            <a:ext cx="3672408" cy="6001643"/>
          </a:xfrm>
          <a:prstGeom prst="rect">
            <a:avLst/>
          </a:prstGeom>
        </p:spPr>
        <p:style>
          <a:lnRef idx="2">
            <a:schemeClr val="dk1"/>
          </a:lnRef>
          <a:fillRef idx="1">
            <a:schemeClr val="lt1"/>
          </a:fillRef>
          <a:effectRef idx="0">
            <a:schemeClr val="dk1"/>
          </a:effectRef>
          <a:fontRef idx="minor">
            <a:schemeClr val="dk1"/>
          </a:fontRef>
        </p:style>
        <p:txBody>
          <a:bodyPr wrap="square" lIns="91440" tIns="45720" rIns="91440" bIns="45720">
            <a:spAutoFit/>
          </a:bodyPr>
          <a:lstStyle/>
          <a:p>
            <a:pPr algn="just" rtl="1"/>
            <a:r>
              <a:rPr kumimoji="0" lang="ar-EG" sz="2400" b="1" i="0" u="none" strike="noStrike" cap="none" spc="0"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Simplified Arabic" pitchFamily="18" charset="-78"/>
                <a:ea typeface="Times New Roman" pitchFamily="18" charset="0"/>
                <a:cs typeface="Simplified Arabic" pitchFamily="18" charset="-78"/>
              </a:rPr>
              <a:t>ثانيا: حدوث نشاط بركاني في أعماق البحار والمحيطات وما تخرجه هذه البراكين من كميات هائلة من اللافاً مكونة به أحياناً جزرا. </a:t>
            </a:r>
          </a:p>
          <a:p>
            <a:pPr algn="just" rtl="1"/>
            <a:r>
              <a:rPr kumimoji="0" lang="ar-EG" sz="2400" b="1" i="0" u="none" strike="noStrike" cap="none" spc="0"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Simplified Arabic" pitchFamily="18" charset="-78"/>
                <a:ea typeface="Times New Roman" pitchFamily="18" charset="0"/>
                <a:cs typeface="Simplified Arabic" pitchFamily="18" charset="-78"/>
              </a:rPr>
              <a:t> أن الحيز الذي تشغله هذه الجزر يكون بالطبع علي حساب الماء الموجود في المحيطات، وبذلك يطغي الماء علي اليابس القريب من هذه البحار والمحيطات. </a:t>
            </a:r>
          </a:p>
          <a:p>
            <a:pPr algn="just" rtl="1"/>
            <a:r>
              <a:rPr kumimoji="0" lang="ar-EG" sz="2400" b="1" i="0" u="none" strike="noStrike" cap="none" spc="0"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Simplified Arabic" pitchFamily="18" charset="-78"/>
                <a:ea typeface="Times New Roman" pitchFamily="18" charset="0"/>
                <a:cs typeface="Simplified Arabic" pitchFamily="18" charset="-78"/>
              </a:rPr>
              <a:t>يرجع العلماء أسباب حدوث أكبر طغيان بحرى على اليابس فى العصر الكريتاسى إلى حدوث نشاط بركانى على نطاق واسع فى هذا العصر وتكوين الجزر البركانية الحالية.</a:t>
            </a:r>
            <a:endParaRPr lang="en-US" sz="24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6" name="Rectangle 5"/>
          <p:cNvSpPr/>
          <p:nvPr/>
        </p:nvSpPr>
        <p:spPr>
          <a:xfrm>
            <a:off x="539552" y="589360"/>
            <a:ext cx="3672408" cy="5262979"/>
          </a:xfrm>
          <a:prstGeom prst="rect">
            <a:avLst/>
          </a:prstGeom>
        </p:spPr>
        <p:style>
          <a:lnRef idx="2">
            <a:schemeClr val="dk1"/>
          </a:lnRef>
          <a:fillRef idx="1">
            <a:schemeClr val="lt1"/>
          </a:fillRef>
          <a:effectRef idx="0">
            <a:schemeClr val="dk1"/>
          </a:effectRef>
          <a:fontRef idx="minor">
            <a:schemeClr val="dk1"/>
          </a:fontRef>
        </p:style>
        <p:txBody>
          <a:bodyPr wrap="square" lIns="91440" tIns="45720" rIns="91440" bIns="45720">
            <a:spAutoFit/>
          </a:bodyPr>
          <a:lstStyle/>
          <a:p>
            <a:pPr algn="just" rtl="1"/>
            <a:r>
              <a:rPr kumimoji="0" lang="ar-EG" sz="2800" b="1" i="0" u="none" strike="noStrike" cap="none" spc="0" normalizeH="0" baseline="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latin typeface="Simplified Arabic" pitchFamily="18" charset="-78"/>
                <a:ea typeface="Times New Roman" pitchFamily="18" charset="0"/>
                <a:cs typeface="Simplified Arabic" pitchFamily="18" charset="-78"/>
              </a:rPr>
              <a:t>ثالثا: التغيرات المناخية التي حدثت في عصر البلايستوسين، </a:t>
            </a:r>
            <a:r>
              <a:rPr kumimoji="0" lang="ar-EG" sz="2800" b="1" i="0" u="sng" strike="noStrike" cap="none" spc="0" normalizeH="0" baseline="0" dirty="0" smtClean="0">
                <a:ln w="10541" cmpd="sng">
                  <a:solidFill>
                    <a:schemeClr val="accent1">
                      <a:shade val="88000"/>
                      <a:satMod val="110000"/>
                    </a:schemeClr>
                  </a:solidFill>
                  <a:prstDash val="solid"/>
                </a:ln>
                <a:solidFill>
                  <a:srgbClr val="FF3300"/>
                </a:solidFill>
                <a:effectLst/>
                <a:latin typeface="Simplified Arabic" pitchFamily="18" charset="-78"/>
                <a:ea typeface="Times New Roman" pitchFamily="18" charset="0"/>
                <a:cs typeface="Simplified Arabic" pitchFamily="18" charset="-78"/>
              </a:rPr>
              <a:t>ففي الفترات الجليدية</a:t>
            </a:r>
            <a:r>
              <a:rPr kumimoji="0" lang="ar-EG" sz="2800" b="1" i="0" u="none" strike="noStrike" cap="none" spc="0" normalizeH="0" baseline="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latin typeface="Simplified Arabic" pitchFamily="18" charset="-78"/>
                <a:ea typeface="Times New Roman" pitchFamily="18" charset="0"/>
                <a:cs typeface="Simplified Arabic" pitchFamily="18" charset="-78"/>
              </a:rPr>
              <a:t> كان منسوب مياه البحار والمحيطات </a:t>
            </a:r>
            <a:r>
              <a:rPr kumimoji="0" lang="ar-EG" sz="2800" b="1" i="0" u="sng" strike="noStrike" cap="none" spc="0" normalizeH="0" baseline="0" dirty="0" smtClean="0">
                <a:ln w="10541" cmpd="sng">
                  <a:solidFill>
                    <a:schemeClr val="accent1">
                      <a:shade val="88000"/>
                      <a:satMod val="110000"/>
                    </a:schemeClr>
                  </a:solidFill>
                  <a:prstDash val="solid"/>
                </a:ln>
                <a:solidFill>
                  <a:srgbClr val="FF3300"/>
                </a:solidFill>
                <a:effectLst/>
                <a:latin typeface="Simplified Arabic" pitchFamily="18" charset="-78"/>
                <a:ea typeface="Times New Roman" pitchFamily="18" charset="0"/>
                <a:cs typeface="Simplified Arabic" pitchFamily="18" charset="-78"/>
              </a:rPr>
              <a:t>ينخفض</a:t>
            </a:r>
            <a:r>
              <a:rPr kumimoji="0" lang="ar-EG" sz="2800" b="1" i="0" u="none" strike="noStrike" cap="none" spc="0" normalizeH="0" baseline="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latin typeface="Simplified Arabic" pitchFamily="18" charset="-78"/>
                <a:ea typeface="Times New Roman" pitchFamily="18" charset="0"/>
                <a:cs typeface="Simplified Arabic" pitchFamily="18" charset="-78"/>
              </a:rPr>
              <a:t> لأن المياه كانت تختزن في الثلاجات التي كانت تتكون فوق اليابس. أما في </a:t>
            </a:r>
            <a:r>
              <a:rPr kumimoji="0" lang="ar-EG" sz="2800" b="1" i="0" u="sng" strike="noStrike" cap="none" spc="0" normalizeH="0" baseline="0" dirty="0" smtClean="0">
                <a:ln w="10541" cmpd="sng">
                  <a:solidFill>
                    <a:schemeClr val="accent1">
                      <a:shade val="88000"/>
                      <a:satMod val="110000"/>
                    </a:schemeClr>
                  </a:solidFill>
                  <a:prstDash val="solid"/>
                </a:ln>
                <a:solidFill>
                  <a:srgbClr val="FF0000"/>
                </a:solidFill>
                <a:effectLst/>
                <a:latin typeface="Simplified Arabic" pitchFamily="18" charset="-78"/>
                <a:ea typeface="Times New Roman" pitchFamily="18" charset="0"/>
                <a:cs typeface="Simplified Arabic" pitchFamily="18" charset="-78"/>
              </a:rPr>
              <a:t>الفترات الدفيئة</a:t>
            </a:r>
            <a:r>
              <a:rPr kumimoji="0" lang="ar-EG" sz="2800" b="1" i="0" u="none" strike="noStrike" cap="none" spc="0" normalizeH="0" baseline="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latin typeface="Simplified Arabic" pitchFamily="18" charset="-78"/>
                <a:ea typeface="Times New Roman" pitchFamily="18" charset="0"/>
                <a:cs typeface="Simplified Arabic" pitchFamily="18" charset="-78"/>
              </a:rPr>
              <a:t> كان يذوب الجليد وتنصرف مياهه إلي البحار والمحيطات </a:t>
            </a:r>
            <a:r>
              <a:rPr kumimoji="0" lang="ar-EG" sz="2800" b="1" i="0" u="sng" strike="noStrike" cap="none" spc="0" normalizeH="0" baseline="0" dirty="0" smtClean="0">
                <a:ln w="10541" cmpd="sng">
                  <a:solidFill>
                    <a:schemeClr val="accent1">
                      <a:shade val="88000"/>
                      <a:satMod val="110000"/>
                    </a:schemeClr>
                  </a:solidFill>
                  <a:prstDash val="solid"/>
                </a:ln>
                <a:solidFill>
                  <a:srgbClr val="FF0000"/>
                </a:solidFill>
                <a:effectLst/>
                <a:latin typeface="Simplified Arabic" pitchFamily="18" charset="-78"/>
                <a:ea typeface="Times New Roman" pitchFamily="18" charset="0"/>
                <a:cs typeface="Simplified Arabic" pitchFamily="18" charset="-78"/>
              </a:rPr>
              <a:t>فيرتفع منسوبها </a:t>
            </a:r>
            <a:r>
              <a:rPr kumimoji="0" lang="ar-EG" sz="2800" b="1" i="0" u="none" strike="noStrike" cap="none" spc="0" normalizeH="0" baseline="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latin typeface="Simplified Arabic" pitchFamily="18" charset="-78"/>
                <a:ea typeface="Times New Roman" pitchFamily="18" charset="0"/>
                <a:cs typeface="Simplified Arabic" pitchFamily="18" charset="-78"/>
              </a:rPr>
              <a:t>ويطغي علي اليابس. </a:t>
            </a:r>
            <a:endParaRPr lang="en-US" sz="28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03648" y="1916832"/>
            <a:ext cx="6561412" cy="2585323"/>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ar-EG" sz="5400" b="1" cap="none" spc="50" dirty="0" smtClean="0">
                <a:ln w="11430"/>
                <a:solidFill>
                  <a:srgbClr val="002060"/>
                </a:solidFill>
                <a:effectLst>
                  <a:outerShdw blurRad="76200" dist="50800" dir="5400000" algn="tl" rotWithShape="0">
                    <a:srgbClr val="000000">
                      <a:alpha val="65000"/>
                    </a:srgbClr>
                  </a:outerShdw>
                </a:effectLst>
              </a:rPr>
              <a:t>نشكركم على حسن الاستماع</a:t>
            </a:r>
          </a:p>
          <a:p>
            <a:pPr algn="ctr"/>
            <a:endParaRPr lang="ar-EG" sz="5400" b="1" spc="50" dirty="0">
              <a:ln w="11430"/>
              <a:solidFill>
                <a:srgbClr val="002060"/>
              </a:solidFill>
              <a:effectLst>
                <a:outerShdw blurRad="76200" dist="50800" dir="5400000" algn="tl" rotWithShape="0">
                  <a:srgbClr val="000000">
                    <a:alpha val="65000"/>
                  </a:srgbClr>
                </a:outerShdw>
              </a:effectLst>
            </a:endParaRPr>
          </a:p>
          <a:p>
            <a:pPr algn="ctr"/>
            <a:r>
              <a:rPr lang="ar-EG" sz="5400" b="1" cap="none" spc="50" dirty="0" smtClean="0">
                <a:ln w="11430"/>
                <a:solidFill>
                  <a:srgbClr val="002060"/>
                </a:solidFill>
                <a:effectLst>
                  <a:outerShdw blurRad="76200" dist="50800" dir="5400000" algn="tl" rotWithShape="0">
                    <a:srgbClr val="000000">
                      <a:alpha val="65000"/>
                    </a:srgbClr>
                  </a:outerShdw>
                </a:effectLst>
              </a:rPr>
              <a:t>أ.د.عزة عبدالله</a:t>
            </a:r>
            <a:endParaRPr lang="en-US" sz="5400" b="1" cap="none" spc="50" dirty="0">
              <a:ln w="11430"/>
              <a:solidFill>
                <a:srgbClr val="002060"/>
              </a:solidFill>
              <a:effectLst>
                <a:outerShdw blurRad="76200" dist="50800" dir="5400000" algn="tl" rotWithShape="0">
                  <a:srgbClr val="000000">
                    <a:alpha val="65000"/>
                  </a:srgbClr>
                </a:outerShdw>
              </a:effectLst>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20147" y="548680"/>
            <a:ext cx="8496945" cy="5678478"/>
          </a:xfrm>
          <a:prstGeom prst="rect">
            <a:avLst/>
          </a:prstGeom>
        </p:spPr>
        <p:style>
          <a:lnRef idx="0">
            <a:schemeClr val="accent1"/>
          </a:lnRef>
          <a:fillRef idx="3">
            <a:schemeClr val="accent1"/>
          </a:fillRef>
          <a:effectRef idx="3">
            <a:schemeClr val="accent1"/>
          </a:effectRef>
          <a:fontRef idx="minor">
            <a:schemeClr val="lt1"/>
          </a:fontRef>
        </p:style>
        <p:txBody>
          <a:bodyPr wrap="square" lIns="91440" tIns="45720" rIns="91440" bIns="45720">
            <a:spAutoFit/>
          </a:bodyPr>
          <a:lstStyle/>
          <a:p>
            <a:pPr marL="0" marR="0" lvl="0" indent="457200" algn="just" defTabSz="914400" rtl="1" eaLnBrk="1" fontAlgn="base" latinLnBrk="0" hangingPunct="1">
              <a:lnSpc>
                <a:spcPct val="150000"/>
              </a:lnSpc>
              <a:spcBef>
                <a:spcPct val="0"/>
              </a:spcBef>
              <a:spcAft>
                <a:spcPct val="0"/>
              </a:spcAft>
              <a:buClrTx/>
              <a:buSzTx/>
              <a:buFontTx/>
              <a:buNone/>
              <a:tabLst/>
            </a:pPr>
            <a:r>
              <a:rPr kumimoji="0" lang="ar-EG" sz="2400" b="1" i="0" u="none" strike="noStrike" cap="none" spc="0" normalizeH="0" baseline="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Simplified Arabic" pitchFamily="18" charset="-78"/>
                <a:ea typeface="Times New Roman" pitchFamily="18" charset="0"/>
                <a:cs typeface="Simplified Arabic" pitchFamily="18" charset="-78"/>
              </a:rPr>
              <a:t>تعرض منسوب، مياه البحار والمحيطات العالمية لتذبذبات واضحة علي مر العصور الجيولوجية.</a:t>
            </a:r>
          </a:p>
          <a:p>
            <a:pPr marL="0" marR="0" lvl="0" indent="457200" algn="just" defTabSz="914400" rtl="1" eaLnBrk="1" fontAlgn="base" latinLnBrk="0" hangingPunct="1">
              <a:lnSpc>
                <a:spcPct val="150000"/>
              </a:lnSpc>
              <a:spcBef>
                <a:spcPct val="0"/>
              </a:spcBef>
              <a:spcAft>
                <a:spcPct val="0"/>
              </a:spcAft>
              <a:buClrTx/>
              <a:buSzTx/>
              <a:buFontTx/>
              <a:buNone/>
              <a:tabLst/>
            </a:pPr>
            <a:r>
              <a:rPr kumimoji="0" lang="ar-EG" sz="2400" b="1" i="0" u="none" strike="noStrike" cap="none" spc="0" normalizeH="0" baseline="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Simplified Arabic" pitchFamily="18" charset="-78"/>
                <a:ea typeface="Times New Roman" pitchFamily="18" charset="0"/>
                <a:cs typeface="Simplified Arabic" pitchFamily="18" charset="-78"/>
              </a:rPr>
              <a:t> أمكن رصد التغير في كثير من سواحل بحار العالم.</a:t>
            </a:r>
          </a:p>
          <a:p>
            <a:pPr marL="0" marR="0" lvl="0" indent="457200" algn="just" defTabSz="914400" rtl="1" eaLnBrk="1" fontAlgn="base" latinLnBrk="0" hangingPunct="1">
              <a:lnSpc>
                <a:spcPct val="150000"/>
              </a:lnSpc>
              <a:spcBef>
                <a:spcPct val="0"/>
              </a:spcBef>
              <a:spcAft>
                <a:spcPct val="0"/>
              </a:spcAft>
              <a:buClrTx/>
              <a:buSzTx/>
              <a:buFontTx/>
              <a:buNone/>
              <a:tabLst/>
            </a:pPr>
            <a:r>
              <a:rPr kumimoji="0" lang="ar-EG" sz="2400" b="1" i="0" u="none" strike="noStrike" cap="none" spc="0" normalizeH="0" baseline="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Simplified Arabic" pitchFamily="18" charset="-78"/>
                <a:ea typeface="Times New Roman" pitchFamily="18" charset="0"/>
                <a:cs typeface="Simplified Arabic" pitchFamily="18" charset="-78"/>
              </a:rPr>
              <a:t> فمن الثابت أن مياه البحار والمحيطات قد طغت علي أجزاء من اليابس وانحسرت عنه عدة مرات خلال العصور الجيولوجية المختلفة.</a:t>
            </a:r>
          </a:p>
          <a:p>
            <a:pPr marL="0" marR="0" lvl="0" indent="457200" algn="just" defTabSz="914400" rtl="1" eaLnBrk="1" fontAlgn="base" latinLnBrk="0" hangingPunct="1">
              <a:lnSpc>
                <a:spcPct val="150000"/>
              </a:lnSpc>
              <a:spcBef>
                <a:spcPct val="0"/>
              </a:spcBef>
              <a:spcAft>
                <a:spcPct val="0"/>
              </a:spcAft>
              <a:buClrTx/>
              <a:buSzTx/>
              <a:buFontTx/>
              <a:buNone/>
              <a:tabLst/>
            </a:pPr>
            <a:r>
              <a:rPr kumimoji="0" lang="ar-EG" sz="2400" b="1" i="0" u="none" strike="noStrike" cap="none" spc="0" normalizeH="0" baseline="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Simplified Arabic" pitchFamily="18" charset="-78"/>
                <a:ea typeface="Times New Roman" pitchFamily="18" charset="0"/>
                <a:cs typeface="Simplified Arabic" pitchFamily="18" charset="-78"/>
              </a:rPr>
              <a:t> </a:t>
            </a:r>
          </a:p>
          <a:p>
            <a:pPr marL="0" marR="0" lvl="0" indent="457200" algn="just" defTabSz="914400" rtl="1" eaLnBrk="1" fontAlgn="base" latinLnBrk="0" hangingPunct="1">
              <a:lnSpc>
                <a:spcPct val="150000"/>
              </a:lnSpc>
              <a:spcBef>
                <a:spcPct val="0"/>
              </a:spcBef>
              <a:spcAft>
                <a:spcPct val="0"/>
              </a:spcAft>
              <a:buClrTx/>
              <a:buSzTx/>
              <a:buFontTx/>
              <a:buNone/>
              <a:tabLst/>
            </a:pPr>
            <a:r>
              <a:rPr kumimoji="0" lang="ar-EG" sz="2800" b="1" i="1" u="sng" strike="noStrike" cap="none" spc="0" normalizeH="0" baseline="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Simplified Arabic" pitchFamily="18" charset="-78"/>
                <a:ea typeface="Times New Roman" pitchFamily="18" charset="0"/>
                <a:cs typeface="Simplified Arabic" pitchFamily="18" charset="-78"/>
              </a:rPr>
              <a:t>أدلة التغير فى مناسيب البحار:</a:t>
            </a:r>
          </a:p>
          <a:p>
            <a:pPr marL="0" marR="0" lvl="0" indent="457200" algn="just" defTabSz="914400" rtl="1" eaLnBrk="1" fontAlgn="base" latinLnBrk="0" hangingPunct="1">
              <a:lnSpc>
                <a:spcPct val="150000"/>
              </a:lnSpc>
              <a:spcBef>
                <a:spcPct val="0"/>
              </a:spcBef>
              <a:spcAft>
                <a:spcPct val="0"/>
              </a:spcAft>
              <a:buClrTx/>
              <a:buSzTx/>
              <a:buFont typeface="Wingdings" pitchFamily="2" charset="2"/>
              <a:buChar char="v"/>
              <a:tabLst/>
            </a:pPr>
            <a:r>
              <a:rPr kumimoji="0" lang="ar-EG" sz="2400" b="1" i="0" u="none" strike="noStrike" cap="none" spc="0" normalizeH="0" baseline="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Simplified Arabic" pitchFamily="18" charset="-78"/>
                <a:ea typeface="Times New Roman" pitchFamily="18" charset="0"/>
                <a:cs typeface="Simplified Arabic" pitchFamily="18" charset="-78"/>
              </a:rPr>
              <a:t> وجود أرصفة بحرية عالية وجروف بحرية نشأت عن نحت واكتساح الأمواج</a:t>
            </a:r>
          </a:p>
          <a:p>
            <a:pPr marL="0" marR="0" lvl="0" indent="457200" algn="just" defTabSz="914400" rtl="1" eaLnBrk="1" fontAlgn="base" latinLnBrk="0" hangingPunct="1">
              <a:lnSpc>
                <a:spcPct val="150000"/>
              </a:lnSpc>
              <a:spcBef>
                <a:spcPct val="0"/>
              </a:spcBef>
              <a:spcAft>
                <a:spcPct val="0"/>
              </a:spcAft>
              <a:buClrTx/>
              <a:buSzTx/>
              <a:buFont typeface="Wingdings" pitchFamily="2" charset="2"/>
              <a:buChar char="v"/>
              <a:tabLst/>
            </a:pPr>
            <a:r>
              <a:rPr kumimoji="0" lang="ar-EG" sz="2400" b="1" i="0" u="none" strike="noStrike" cap="none" spc="0" normalizeH="0" baseline="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Simplified Arabic" pitchFamily="18" charset="-78"/>
                <a:ea typeface="Times New Roman" pitchFamily="18" charset="0"/>
                <a:cs typeface="Simplified Arabic" pitchFamily="18" charset="-78"/>
              </a:rPr>
              <a:t>إرسابات ساحلية</a:t>
            </a:r>
          </a:p>
          <a:p>
            <a:pPr marL="0" marR="0" lvl="0" indent="457200" algn="just" defTabSz="914400" rtl="1" eaLnBrk="1" fontAlgn="base" latinLnBrk="0" hangingPunct="1">
              <a:lnSpc>
                <a:spcPct val="150000"/>
              </a:lnSpc>
              <a:spcBef>
                <a:spcPct val="0"/>
              </a:spcBef>
              <a:spcAft>
                <a:spcPct val="0"/>
              </a:spcAft>
              <a:buClrTx/>
              <a:buSzTx/>
              <a:buFont typeface="Wingdings" pitchFamily="2" charset="2"/>
              <a:buChar char="v"/>
              <a:tabLst/>
            </a:pPr>
            <a:r>
              <a:rPr kumimoji="0" lang="ar-EG" sz="2400" b="1" i="0" u="none" strike="noStrike" cap="none" spc="0" normalizeH="0" baseline="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Simplified Arabic" pitchFamily="18" charset="-78"/>
                <a:ea typeface="Times New Roman" pitchFamily="18" charset="0"/>
                <a:cs typeface="Simplified Arabic" pitchFamily="18" charset="-78"/>
              </a:rPr>
              <a:t>كثبان ساحلية قديمة في مناطق تبعد آلاف الآميال عن البحر في الوقت الحاضر. </a:t>
            </a:r>
            <a:endParaRPr lang="en-US" sz="2400" b="1"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499990" y="692696"/>
            <a:ext cx="4471337" cy="5262979"/>
          </a:xfrm>
          <a:prstGeom prst="rect">
            <a:avLst/>
          </a:prstGeom>
        </p:spPr>
        <p:style>
          <a:lnRef idx="0">
            <a:schemeClr val="accent2"/>
          </a:lnRef>
          <a:fillRef idx="3">
            <a:schemeClr val="accent2"/>
          </a:fillRef>
          <a:effectRef idx="3">
            <a:schemeClr val="accent2"/>
          </a:effectRef>
          <a:fontRef idx="minor">
            <a:schemeClr val="lt1"/>
          </a:fontRef>
        </p:style>
        <p:txBody>
          <a:bodyPr wrap="square" lIns="91440" tIns="45720" rIns="91440" bIns="45720">
            <a:spAutoFit/>
          </a:bodyPr>
          <a:lstStyle/>
          <a:p>
            <a:pPr marL="0" marR="0" lvl="0" indent="457200" algn="ctr" defTabSz="914400" rtl="1" eaLnBrk="1" fontAlgn="base" latinLnBrk="0" hangingPunct="1">
              <a:spcBef>
                <a:spcPct val="0"/>
              </a:spcBef>
              <a:spcAft>
                <a:spcPct val="0"/>
              </a:spcAft>
              <a:buClrTx/>
              <a:buSzTx/>
              <a:buFontTx/>
              <a:buNone/>
              <a:tabLst/>
            </a:pPr>
            <a:r>
              <a:rPr kumimoji="0" lang="ar-EG" sz="2400" b="1" i="1" u="sng" strike="noStrike" cap="none" spc="0" normalizeH="0" baseline="0" dirty="0" smtClean="0">
                <a:ln w="10541" cmpd="sng">
                  <a:solidFill>
                    <a:srgbClr val="7D7D7D">
                      <a:tint val="100000"/>
                      <a:shade val="100000"/>
                      <a:satMod val="110000"/>
                    </a:srgbClr>
                  </a:solidFill>
                  <a:prstDash val="solid"/>
                </a:ln>
                <a:solidFill>
                  <a:schemeClr val="bg1"/>
                </a:solidFill>
                <a:effectLst/>
                <a:latin typeface="Simplified Arabic" pitchFamily="18" charset="-78"/>
                <a:ea typeface="Times New Roman" pitchFamily="18" charset="0"/>
                <a:cs typeface="Simplified Arabic" pitchFamily="18" charset="-78"/>
              </a:rPr>
              <a:t>الزمن الأول :</a:t>
            </a:r>
            <a:endParaRPr kumimoji="0" lang="en-US" sz="2400" b="1" i="0" u="none" strike="noStrike" cap="none" spc="0" normalizeH="0" baseline="0" dirty="0" smtClean="0">
              <a:ln w="10541" cmpd="sng">
                <a:solidFill>
                  <a:srgbClr val="7D7D7D">
                    <a:tint val="100000"/>
                    <a:shade val="100000"/>
                    <a:satMod val="110000"/>
                  </a:srgbClr>
                </a:solidFill>
                <a:prstDash val="solid"/>
              </a:ln>
              <a:solidFill>
                <a:schemeClr val="bg1"/>
              </a:solidFill>
              <a:effectLst/>
              <a:latin typeface="Arial" pitchFamily="34" charset="0"/>
              <a:cs typeface="Arial" pitchFamily="34" charset="0"/>
            </a:endParaRPr>
          </a:p>
          <a:p>
            <a:pPr marL="0" marR="0" lvl="0" indent="457200" algn="just" defTabSz="914400" rtl="1" eaLnBrk="0" fontAlgn="base" latinLnBrk="0" hangingPunct="0">
              <a:spcBef>
                <a:spcPct val="0"/>
              </a:spcBef>
              <a:spcAft>
                <a:spcPct val="0"/>
              </a:spcAft>
              <a:buClrTx/>
              <a:buSzTx/>
              <a:buFontTx/>
              <a:buNone/>
              <a:tabLst/>
            </a:pPr>
            <a:r>
              <a:rPr kumimoji="0" lang="ar-EG" sz="2400" b="1" i="0" u="none" strike="noStrike" cap="none" spc="0" normalizeH="0" baseline="0" dirty="0" smtClean="0">
                <a:ln w="10541" cmpd="sng">
                  <a:solidFill>
                    <a:srgbClr val="7D7D7D">
                      <a:tint val="100000"/>
                      <a:shade val="100000"/>
                      <a:satMod val="110000"/>
                    </a:srgbClr>
                  </a:solidFill>
                  <a:prstDash val="solid"/>
                </a:ln>
                <a:solidFill>
                  <a:schemeClr val="bg1"/>
                </a:solidFill>
                <a:effectLst/>
                <a:latin typeface="Simplified Arabic" pitchFamily="18" charset="-78"/>
                <a:ea typeface="Times New Roman" pitchFamily="18" charset="0"/>
                <a:cs typeface="Simplified Arabic" pitchFamily="18" charset="-78"/>
              </a:rPr>
              <a:t>أوضحت الدراسات الجيولوجية تكرار طغيان مياه البحر علي القارات مرات عديدة خلال الزمن الأول </a:t>
            </a:r>
          </a:p>
          <a:p>
            <a:pPr marL="0" marR="0" lvl="0" indent="457200" algn="just" defTabSz="914400" rtl="1" eaLnBrk="0" fontAlgn="base" latinLnBrk="0" hangingPunct="0">
              <a:spcBef>
                <a:spcPct val="0"/>
              </a:spcBef>
              <a:spcAft>
                <a:spcPct val="0"/>
              </a:spcAft>
              <a:buClrTx/>
              <a:buSzTx/>
              <a:buFont typeface="Wingdings" pitchFamily="2" charset="2"/>
              <a:buChar char="§"/>
              <a:tabLst/>
            </a:pPr>
            <a:r>
              <a:rPr kumimoji="0" lang="ar-EG" sz="2400" b="1" i="0" u="none" strike="noStrike" cap="none" spc="0" normalizeH="0" baseline="0" dirty="0" smtClean="0">
                <a:ln w="10541" cmpd="sng">
                  <a:solidFill>
                    <a:srgbClr val="7D7D7D">
                      <a:tint val="100000"/>
                      <a:shade val="100000"/>
                      <a:satMod val="110000"/>
                    </a:srgbClr>
                  </a:solidFill>
                  <a:prstDash val="solid"/>
                </a:ln>
                <a:solidFill>
                  <a:schemeClr val="bg1"/>
                </a:solidFill>
                <a:effectLst/>
                <a:latin typeface="Simplified Arabic" pitchFamily="18" charset="-78"/>
                <a:ea typeface="Times New Roman" pitchFamily="18" charset="0"/>
                <a:cs typeface="Simplified Arabic" pitchFamily="18" charset="-78"/>
              </a:rPr>
              <a:t>العصر الأردوفيشي</a:t>
            </a:r>
          </a:p>
          <a:p>
            <a:pPr marL="0" marR="0" lvl="0" indent="457200" algn="just" defTabSz="914400" rtl="1" eaLnBrk="0" fontAlgn="base" latinLnBrk="0" hangingPunct="0">
              <a:spcBef>
                <a:spcPct val="0"/>
              </a:spcBef>
              <a:spcAft>
                <a:spcPct val="0"/>
              </a:spcAft>
              <a:buClrTx/>
              <a:buSzTx/>
              <a:buFont typeface="Wingdings" pitchFamily="2" charset="2"/>
              <a:buChar char="§"/>
              <a:tabLst/>
            </a:pPr>
            <a:r>
              <a:rPr kumimoji="0" lang="ar-EG" sz="2400" b="1" i="0" u="none" strike="noStrike" cap="none" spc="0" normalizeH="0" baseline="0" dirty="0" smtClean="0">
                <a:ln w="10541" cmpd="sng">
                  <a:solidFill>
                    <a:srgbClr val="7D7D7D">
                      <a:tint val="100000"/>
                      <a:shade val="100000"/>
                      <a:satMod val="110000"/>
                    </a:srgbClr>
                  </a:solidFill>
                  <a:prstDash val="solid"/>
                </a:ln>
                <a:solidFill>
                  <a:schemeClr val="bg1"/>
                </a:solidFill>
                <a:effectLst/>
                <a:latin typeface="Simplified Arabic" pitchFamily="18" charset="-78"/>
                <a:ea typeface="Times New Roman" pitchFamily="18" charset="0"/>
                <a:cs typeface="Simplified Arabic" pitchFamily="18" charset="-78"/>
              </a:rPr>
              <a:t>خلال العصرين السيلوري والديفوني </a:t>
            </a:r>
          </a:p>
          <a:p>
            <a:pPr marL="0" marR="0" lvl="0" indent="457200" algn="just" defTabSz="914400" rtl="1" eaLnBrk="0" fontAlgn="base" latinLnBrk="0" hangingPunct="0">
              <a:spcBef>
                <a:spcPct val="0"/>
              </a:spcBef>
              <a:spcAft>
                <a:spcPct val="0"/>
              </a:spcAft>
              <a:buClrTx/>
              <a:buSzTx/>
              <a:buFontTx/>
              <a:buNone/>
              <a:tabLst/>
            </a:pPr>
            <a:r>
              <a:rPr kumimoji="0" lang="ar-EG" sz="2400" b="1" i="0" u="none" strike="noStrike" cap="none" spc="0" normalizeH="0" baseline="0" dirty="0" smtClean="0">
                <a:ln w="10541" cmpd="sng">
                  <a:solidFill>
                    <a:srgbClr val="7D7D7D">
                      <a:tint val="100000"/>
                      <a:shade val="100000"/>
                      <a:satMod val="110000"/>
                    </a:srgbClr>
                  </a:solidFill>
                  <a:prstDash val="solid"/>
                </a:ln>
                <a:solidFill>
                  <a:schemeClr val="bg1"/>
                </a:solidFill>
                <a:effectLst/>
                <a:latin typeface="Simplified Arabic" pitchFamily="18" charset="-78"/>
                <a:ea typeface="Times New Roman" pitchFamily="18" charset="0"/>
                <a:cs typeface="Simplified Arabic" pitchFamily="18" charset="-78"/>
              </a:rPr>
              <a:t>غير أن تفاصيل علاقة اليابس والماء في كل مرة كانت تختلف بعض الشئ عن المرات الأخرى حتي أنه يمكن القول أن أي جزء من أجزاء اليابس الحالي كانت يوما ما تحت سطح الماء والذي يجعلنا نميل إلي هذا الاعتقاد أن آثار التكوينات البحرية توجد في مناطق تبعد آلاف الآميال عن البحر في الوقت الحاضر.</a:t>
            </a:r>
            <a:endParaRPr lang="en-US" sz="2400" b="1" cap="none" spc="0" dirty="0">
              <a:ln w="10541" cmpd="sng">
                <a:solidFill>
                  <a:srgbClr val="7D7D7D">
                    <a:tint val="100000"/>
                    <a:shade val="100000"/>
                    <a:satMod val="110000"/>
                  </a:srgbClr>
                </a:solidFill>
                <a:prstDash val="solid"/>
              </a:ln>
              <a:solidFill>
                <a:schemeClr val="bg1"/>
              </a:solidFill>
              <a:effectLst/>
            </a:endParaRPr>
          </a:p>
        </p:txBody>
      </p:sp>
      <p:sp>
        <p:nvSpPr>
          <p:cNvPr id="5" name="Rectangle 1"/>
          <p:cNvSpPr>
            <a:spLocks noChangeArrowheads="1"/>
          </p:cNvSpPr>
          <p:nvPr/>
        </p:nvSpPr>
        <p:spPr bwMode="auto">
          <a:xfrm>
            <a:off x="179512" y="260647"/>
            <a:ext cx="4104456" cy="6370975"/>
          </a:xfrm>
          <a:prstGeom prst="rect">
            <a:avLst/>
          </a:prstGeom>
          <a:ln>
            <a:headEnd/>
            <a:tailEnd/>
          </a:ln>
        </p:spPr>
        <p:style>
          <a:lnRef idx="2">
            <a:schemeClr val="dk1"/>
          </a:lnRef>
          <a:fillRef idx="1">
            <a:schemeClr val="lt1"/>
          </a:fillRef>
          <a:effectRef idx="0">
            <a:schemeClr val="dk1"/>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457200" algn="justLow" defTabSz="914400" rtl="1" eaLnBrk="1" fontAlgn="base" latinLnBrk="0" hangingPunct="1">
              <a:lnSpc>
                <a:spcPct val="100000"/>
              </a:lnSpc>
              <a:spcBef>
                <a:spcPct val="0"/>
              </a:spcBef>
              <a:spcAft>
                <a:spcPct val="0"/>
              </a:spcAft>
              <a:buClrTx/>
              <a:buSzTx/>
              <a:buFontTx/>
              <a:buNone/>
              <a:tabLst/>
            </a:pPr>
            <a:r>
              <a:rPr kumimoji="0" lang="ar-EG" sz="2400" b="1" i="1" u="sng"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الزمن الثانى : </a:t>
            </a:r>
            <a:endParaRPr kumimoji="0" lang="en-US" sz="2400" b="1" i="1" u="sng" strike="noStrike" cap="none" normalizeH="0" baseline="0" dirty="0" smtClean="0">
              <a:ln>
                <a:noFill/>
              </a:ln>
              <a:solidFill>
                <a:schemeClr val="tx1"/>
              </a:solidFill>
              <a:effectLst/>
              <a:latin typeface="Arial" pitchFamily="34" charset="0"/>
              <a:cs typeface="Arial" pitchFamily="34" charset="0"/>
            </a:endParaRPr>
          </a:p>
          <a:p>
            <a:pPr marL="0" marR="0" lvl="0" indent="457200" algn="justLow" defTabSz="914400" rtl="1" eaLnBrk="0" fontAlgn="base" latinLnBrk="0" hangingPunct="0">
              <a:lnSpc>
                <a:spcPct val="100000"/>
              </a:lnSpc>
              <a:spcBef>
                <a:spcPct val="0"/>
              </a:spcBef>
              <a:spcAft>
                <a:spcPct val="0"/>
              </a:spcAft>
              <a:buClrTx/>
              <a:buSzTx/>
              <a:buFontTx/>
              <a:buNone/>
              <a:tabLst/>
            </a:pPr>
            <a:r>
              <a:rPr kumimoji="0" lang="ar-EG" sz="24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حدث أكبر غمر بحري علي اليابس خلال التاريخ الجيولوجى للأرض  في العصر الكريتاسي.</a:t>
            </a:r>
          </a:p>
          <a:p>
            <a:pPr marL="0" marR="0" lvl="0" indent="457200" algn="justLow" defTabSz="914400" rtl="1" eaLnBrk="0" fontAlgn="base" latinLnBrk="0" hangingPunct="0">
              <a:lnSpc>
                <a:spcPct val="100000"/>
              </a:lnSpc>
              <a:spcBef>
                <a:spcPct val="0"/>
              </a:spcBef>
              <a:spcAft>
                <a:spcPct val="0"/>
              </a:spcAft>
              <a:buClrTx/>
              <a:buSzTx/>
              <a:buFontTx/>
              <a:buNone/>
              <a:tabLst/>
            </a:pPr>
            <a:r>
              <a:rPr kumimoji="0" lang="ar-EG" sz="2400" b="1" i="1" u="sng" strike="noStrike" cap="none" normalizeH="0" baseline="0" dirty="0" smtClean="0">
                <a:ln>
                  <a:noFill/>
                </a:ln>
                <a:solidFill>
                  <a:srgbClr val="FF0000"/>
                </a:solidFill>
                <a:effectLst/>
                <a:latin typeface="Simplified Arabic" pitchFamily="18" charset="-78"/>
                <a:ea typeface="Times New Roman" pitchFamily="18" charset="0"/>
                <a:cs typeface="Simplified Arabic" pitchFamily="18" charset="-78"/>
              </a:rPr>
              <a:t>الأدلة:</a:t>
            </a:r>
          </a:p>
          <a:p>
            <a:pPr marL="0" marR="0" lvl="0" indent="457200" algn="justLow" defTabSz="914400" rtl="1" eaLnBrk="0" fontAlgn="base" latinLnBrk="0" hangingPunct="0">
              <a:lnSpc>
                <a:spcPct val="100000"/>
              </a:lnSpc>
              <a:spcBef>
                <a:spcPct val="0"/>
              </a:spcBef>
              <a:spcAft>
                <a:spcPct val="0"/>
              </a:spcAft>
              <a:buClrTx/>
              <a:buSzTx/>
              <a:buFontTx/>
              <a:buNone/>
              <a:tabLst/>
            </a:pPr>
            <a:r>
              <a:rPr kumimoji="0" lang="ar-EG" sz="24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وجود تكوينات حجر جيري بحري في منطقة جبال الهيمالايا علي ارتفاع يزيد عن 20000 قدم عن سطح البحر الحالي، وهي تكوينات أرسبت في بحر كان يمتد من شمال أفريقية وجنوب أوربا نحو آسيا منذ حوالي 50 مليون سنة مضت. </a:t>
            </a:r>
          </a:p>
          <a:p>
            <a:pPr marL="0" marR="0" lvl="0" indent="457200" algn="justLow" defTabSz="914400" rtl="1" eaLnBrk="0" fontAlgn="base" latinLnBrk="0" hangingPunct="0">
              <a:lnSpc>
                <a:spcPct val="100000"/>
              </a:lnSpc>
              <a:spcBef>
                <a:spcPct val="0"/>
              </a:spcBef>
              <a:spcAft>
                <a:spcPct val="0"/>
              </a:spcAft>
              <a:buClrTx/>
              <a:buSzTx/>
              <a:buFontTx/>
              <a:buNone/>
              <a:tabLst/>
            </a:pPr>
            <a:r>
              <a:rPr kumimoji="0" lang="ar-EG" sz="24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توجد صخور الطباشير في هضاب دوفر بجنوب إنجلترا، وهذه الصخور تكونت في بحار العصر الكريتاسي وتمتد هذه التكوينات في الدانمارك وألمانيا وروسيا حيث توجد في طبقات سميكة. </a:t>
            </a:r>
            <a:endParaRPr kumimoji="0" lang="ar-EG" sz="2400" b="1"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1"/>
          <p:cNvSpPr>
            <a:spLocks noChangeArrowheads="1"/>
          </p:cNvSpPr>
          <p:nvPr/>
        </p:nvSpPr>
        <p:spPr bwMode="auto">
          <a:xfrm>
            <a:off x="0" y="-87778"/>
            <a:ext cx="9144000" cy="6986528"/>
          </a:xfrm>
          <a:prstGeom prst="rect">
            <a:avLst/>
          </a:prstGeom>
          <a:ln>
            <a:headEnd/>
            <a:tailEnd/>
          </a:ln>
        </p:spPr>
        <p:style>
          <a:lnRef idx="0">
            <a:schemeClr val="dk1"/>
          </a:lnRef>
          <a:fillRef idx="3">
            <a:schemeClr val="dk1"/>
          </a:fillRef>
          <a:effectRef idx="3">
            <a:schemeClr val="dk1"/>
          </a:effectRef>
          <a:fontRef idx="minor">
            <a:schemeClr val="lt1"/>
          </a:fontRef>
        </p:style>
        <p:txBody>
          <a:bodyPr vert="horz" wrap="square" lIns="91440" tIns="45720" rIns="91440" bIns="45720" numCol="1" anchor="ctr" anchorCtr="0" compatLnSpc="1">
            <a:prstTxWarp prst="textNoShape">
              <a:avLst/>
            </a:prstTxWarp>
            <a:spAutoFit/>
          </a:bodyPr>
          <a:lstStyle/>
          <a:p>
            <a:pPr marL="0" marR="0" lvl="0" indent="457200" algn="justLow" defTabSz="914400" rtl="1" eaLnBrk="1" fontAlgn="base" latinLnBrk="0" hangingPunct="1">
              <a:lnSpc>
                <a:spcPct val="100000"/>
              </a:lnSpc>
              <a:spcBef>
                <a:spcPct val="0"/>
              </a:spcBef>
              <a:spcAft>
                <a:spcPct val="0"/>
              </a:spcAft>
              <a:buClrTx/>
              <a:buSzTx/>
              <a:buFontTx/>
              <a:buNone/>
              <a:tabLst/>
            </a:pPr>
            <a:r>
              <a:rPr kumimoji="0" lang="ar-EG" sz="2800" b="1" i="0" u="none" strike="noStrike" cap="none" normalizeH="0" baseline="0" dirty="0" smtClean="0">
                <a:ln>
                  <a:noFill/>
                </a:ln>
                <a:solidFill>
                  <a:schemeClr val="bg1"/>
                </a:solidFill>
                <a:effectLst/>
                <a:latin typeface="Simplified Arabic" pitchFamily="18" charset="-78"/>
                <a:ea typeface="Times New Roman" pitchFamily="18" charset="0"/>
                <a:cs typeface="Simplified Arabic" pitchFamily="18" charset="-78"/>
              </a:rPr>
              <a:t>خلال العصر الكريتاسي تكون في </a:t>
            </a:r>
            <a:r>
              <a:rPr kumimoji="0" lang="ar-EG" sz="2800" b="1" u="sng" strike="noStrike" cap="none" normalizeH="0" baseline="0" dirty="0" smtClean="0">
                <a:ln>
                  <a:noFill/>
                </a:ln>
                <a:solidFill>
                  <a:srgbClr val="FF0000"/>
                </a:solidFill>
                <a:effectLst/>
                <a:latin typeface="Simplified Arabic" pitchFamily="18" charset="-78"/>
                <a:ea typeface="Times New Roman" pitchFamily="18" charset="0"/>
                <a:cs typeface="Simplified Arabic" pitchFamily="18" charset="-78"/>
              </a:rPr>
              <a:t>أمريكا الشمالية بحر أمتد من الشمال والجنوب والشرق مكوناً بحراً داخلياً بلغ أتساعه حوالي 1000 ميل ممتداً من المحيط المتجمد الشمالي إلي خليج المكسيك،</a:t>
            </a:r>
            <a:r>
              <a:rPr kumimoji="0" lang="ar-EG" sz="28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a:t>
            </a:r>
            <a:r>
              <a:rPr kumimoji="0" lang="ar-EG" sz="2800" b="1" i="0" u="none" strike="noStrike" cap="none" normalizeH="0" baseline="0" dirty="0" smtClean="0">
                <a:ln>
                  <a:noFill/>
                </a:ln>
                <a:solidFill>
                  <a:schemeClr val="bg1"/>
                </a:solidFill>
                <a:effectLst/>
                <a:latin typeface="Simplified Arabic" pitchFamily="18" charset="-78"/>
                <a:ea typeface="Times New Roman" pitchFamily="18" charset="0"/>
                <a:cs typeface="Simplified Arabic" pitchFamily="18" charset="-78"/>
              </a:rPr>
              <a:t>ومن ناحية الشرق وصل إلي منطقة السهول الوسطي الحالية من عند خليج المكسيك جنوباً حتى ولاية نيوجرسي في الشمال الشرقي، وعلي هذا الأساس </a:t>
            </a:r>
            <a:r>
              <a:rPr kumimoji="0" lang="ar-EG" sz="2800" b="1" i="0" u="sng" strike="noStrike" cap="none" normalizeH="0" baseline="0" dirty="0" smtClean="0">
                <a:ln>
                  <a:noFill/>
                </a:ln>
                <a:solidFill>
                  <a:srgbClr val="FF0000"/>
                </a:solidFill>
                <a:effectLst/>
                <a:latin typeface="Simplified Arabic" pitchFamily="18" charset="-78"/>
                <a:ea typeface="Times New Roman" pitchFamily="18" charset="0"/>
                <a:cs typeface="Simplified Arabic" pitchFamily="18" charset="-78"/>
              </a:rPr>
              <a:t>كان حوالي نصف قارة أمريكا الشمالية الحالية تحت سطح الماء</a:t>
            </a:r>
            <a:r>
              <a:rPr kumimoji="0" lang="ar-EG" sz="28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a:t>
            </a:r>
          </a:p>
          <a:p>
            <a:pPr marL="0" marR="0" lvl="0" indent="457200" algn="justLow" defTabSz="914400" rtl="1" eaLnBrk="1" fontAlgn="base" latinLnBrk="0" hangingPunct="1">
              <a:lnSpc>
                <a:spcPct val="100000"/>
              </a:lnSpc>
              <a:spcBef>
                <a:spcPct val="0"/>
              </a:spcBef>
              <a:spcAft>
                <a:spcPct val="0"/>
              </a:spcAft>
              <a:buClrTx/>
              <a:buSzTx/>
              <a:buFontTx/>
              <a:buNone/>
              <a:tabLst/>
            </a:pPr>
            <a:r>
              <a:rPr kumimoji="0" lang="ar-EG" sz="2800" b="1" i="0" u="none" strike="noStrike" cap="none" normalizeH="0" baseline="0" dirty="0" smtClean="0">
                <a:ln>
                  <a:noFill/>
                </a:ln>
                <a:solidFill>
                  <a:schemeClr val="bg1"/>
                </a:solidFill>
                <a:effectLst/>
                <a:latin typeface="Simplified Arabic" pitchFamily="18" charset="-78"/>
                <a:ea typeface="Times New Roman" pitchFamily="18" charset="0"/>
                <a:cs typeface="Simplified Arabic" pitchFamily="18" charset="-78"/>
              </a:rPr>
              <a:t>وفي هذا العصر </a:t>
            </a:r>
            <a:r>
              <a:rPr kumimoji="0" lang="ar-EG" sz="2800" b="1" i="0" u="sng" strike="noStrike" cap="none" normalizeH="0" baseline="0" dirty="0" smtClean="0">
                <a:ln>
                  <a:noFill/>
                </a:ln>
                <a:solidFill>
                  <a:srgbClr val="00B050"/>
                </a:solidFill>
                <a:effectLst/>
                <a:latin typeface="Simplified Arabic" pitchFamily="18" charset="-78"/>
                <a:ea typeface="Times New Roman" pitchFamily="18" charset="0"/>
                <a:cs typeface="Simplified Arabic" pitchFamily="18" charset="-78"/>
              </a:rPr>
              <a:t>طغت المياه علي معظم الجزر البريطانية فيما عدا أجزاء محدودة منها ظلت ناتئة فوق سطح الماء</a:t>
            </a:r>
            <a:r>
              <a:rPr kumimoji="0" lang="ar-EG" sz="28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أما في ج</a:t>
            </a:r>
            <a:r>
              <a:rPr kumimoji="0" lang="ar-EG" sz="2800" b="1" i="0" u="sng" strike="noStrike" cap="none" normalizeH="0" baseline="0" dirty="0" smtClean="0">
                <a:ln>
                  <a:noFill/>
                </a:ln>
                <a:solidFill>
                  <a:srgbClr val="336600"/>
                </a:solidFill>
                <a:effectLst/>
                <a:latin typeface="Simplified Arabic" pitchFamily="18" charset="-78"/>
                <a:ea typeface="Times New Roman" pitchFamily="18" charset="0"/>
                <a:cs typeface="Simplified Arabic" pitchFamily="18" charset="-78"/>
              </a:rPr>
              <a:t>نوب أوربا فلم يبق فوق سطح الماء سوى بعض الأجزاء الجبلية القديمة</a:t>
            </a:r>
            <a:r>
              <a:rPr kumimoji="0" lang="ar-EG" sz="28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a:t>
            </a:r>
          </a:p>
          <a:p>
            <a:pPr marL="0" marR="0" lvl="0" indent="457200" algn="justLow" defTabSz="914400" rtl="1" eaLnBrk="1" fontAlgn="base" latinLnBrk="0" hangingPunct="1">
              <a:lnSpc>
                <a:spcPct val="100000"/>
              </a:lnSpc>
              <a:spcBef>
                <a:spcPct val="0"/>
              </a:spcBef>
              <a:spcAft>
                <a:spcPct val="0"/>
              </a:spcAft>
              <a:buClrTx/>
              <a:buSzTx/>
              <a:buFontTx/>
              <a:buNone/>
              <a:tabLst/>
            </a:pPr>
            <a:r>
              <a:rPr kumimoji="0" lang="ar-EG" sz="2800" b="1" i="0" u="none" strike="noStrike" cap="none" normalizeH="0" baseline="0" dirty="0" smtClean="0">
                <a:ln>
                  <a:noFill/>
                </a:ln>
                <a:solidFill>
                  <a:schemeClr val="bg1"/>
                </a:solidFill>
                <a:effectLst/>
                <a:latin typeface="Simplified Arabic" pitchFamily="18" charset="-78"/>
                <a:ea typeface="Times New Roman" pitchFamily="18" charset="0"/>
                <a:cs typeface="Simplified Arabic" pitchFamily="18" charset="-78"/>
              </a:rPr>
              <a:t>غمر البحر أجزاء </a:t>
            </a:r>
            <a:r>
              <a:rPr kumimoji="0" lang="ar-EG" sz="2800" b="1" i="0" u="sng" strike="noStrike" cap="none" normalizeH="0" baseline="0" dirty="0" smtClean="0">
                <a:ln>
                  <a:noFill/>
                </a:ln>
                <a:solidFill>
                  <a:srgbClr val="00B0F0"/>
                </a:solidFill>
                <a:effectLst/>
                <a:latin typeface="Simplified Arabic" pitchFamily="18" charset="-78"/>
                <a:ea typeface="Times New Roman" pitchFamily="18" charset="0"/>
                <a:cs typeface="Simplified Arabic" pitchFamily="18" charset="-78"/>
              </a:rPr>
              <a:t>من قارة أفريقية خاصة في شمالها</a:t>
            </a:r>
            <a:r>
              <a:rPr kumimoji="0" lang="ar-EG" sz="2800" b="1" i="0" u="none" strike="noStrike" cap="none" normalizeH="0" baseline="0" dirty="0" smtClean="0">
                <a:ln>
                  <a:noFill/>
                </a:ln>
                <a:solidFill>
                  <a:schemeClr val="bg1"/>
                </a:solidFill>
                <a:effectLst/>
                <a:latin typeface="Simplified Arabic" pitchFamily="18" charset="-78"/>
                <a:ea typeface="Times New Roman" pitchFamily="18" charset="0"/>
                <a:cs typeface="Simplified Arabic" pitchFamily="18" charset="-78"/>
              </a:rPr>
              <a:t>، وتدل علي ذلك تكوينات الحجر الجيري والحجر الرملي التي توجد في شمال القارة حاليا.</a:t>
            </a:r>
          </a:p>
          <a:p>
            <a:pPr marL="0" marR="0" lvl="0" indent="457200" algn="justLow" defTabSz="914400" rtl="1" eaLnBrk="1" fontAlgn="base" latinLnBrk="0" hangingPunct="1">
              <a:lnSpc>
                <a:spcPct val="100000"/>
              </a:lnSpc>
              <a:spcBef>
                <a:spcPct val="0"/>
              </a:spcBef>
              <a:spcAft>
                <a:spcPct val="0"/>
              </a:spcAft>
              <a:buClrTx/>
              <a:buSzTx/>
              <a:buFontTx/>
              <a:buNone/>
              <a:tabLst/>
            </a:pPr>
            <a:r>
              <a:rPr kumimoji="0" lang="ar-EG" sz="2800" b="1" i="0" u="none" strike="noStrike" cap="none" normalizeH="0" baseline="0" dirty="0" smtClean="0">
                <a:ln>
                  <a:noFill/>
                </a:ln>
                <a:solidFill>
                  <a:schemeClr val="bg1"/>
                </a:solidFill>
                <a:effectLst/>
                <a:latin typeface="Simplified Arabic" pitchFamily="18" charset="-78"/>
                <a:ea typeface="Times New Roman" pitchFamily="18" charset="0"/>
                <a:cs typeface="Simplified Arabic" pitchFamily="18" charset="-78"/>
              </a:rPr>
              <a:t>أمتد ذراع من المحيط </a:t>
            </a:r>
            <a:r>
              <a:rPr kumimoji="0" lang="ar-EG" sz="2800" b="1" i="0" u="sng" strike="noStrike" cap="none" normalizeH="0" baseline="0" dirty="0" smtClean="0">
                <a:ln>
                  <a:noFill/>
                </a:ln>
                <a:solidFill>
                  <a:srgbClr val="FF3300"/>
                </a:solidFill>
                <a:effectLst/>
                <a:latin typeface="Simplified Arabic" pitchFamily="18" charset="-78"/>
                <a:ea typeface="Times New Roman" pitchFamily="18" charset="0"/>
                <a:cs typeface="Simplified Arabic" pitchFamily="18" charset="-78"/>
              </a:rPr>
              <a:t>عبر السويد الحالية ليغطي جزءاً كبيراً من اليابس بين روسيا وسيبريا وأتصل ببحر قزوين ومنه نحو جبال الهيمالايا في شمال شبه الجزيرة الهندية</a:t>
            </a:r>
            <a:r>
              <a:rPr kumimoji="0" lang="ar-EG" sz="2800" b="1" i="0" u="none" strike="noStrike" cap="none" normalizeH="0" baseline="0" dirty="0" smtClean="0">
                <a:ln>
                  <a:noFill/>
                </a:ln>
                <a:solidFill>
                  <a:schemeClr val="bg1"/>
                </a:solidFill>
                <a:effectLst/>
                <a:latin typeface="Simplified Arabic" pitchFamily="18" charset="-78"/>
                <a:ea typeface="Times New Roman" pitchFamily="18" charset="0"/>
                <a:cs typeface="Simplified Arabic" pitchFamily="18" charset="-78"/>
              </a:rPr>
              <a:t>. كذلك غطت المياه أجزاء من </a:t>
            </a:r>
            <a:r>
              <a:rPr kumimoji="0" lang="ar-EG" sz="2800" b="1" i="0" u="sng" strike="noStrike" cap="none" normalizeH="0" baseline="0" dirty="0" smtClean="0">
                <a:ln>
                  <a:noFill/>
                </a:ln>
                <a:solidFill>
                  <a:srgbClr val="FFFF00"/>
                </a:solidFill>
                <a:effectLst/>
                <a:latin typeface="Simplified Arabic" pitchFamily="18" charset="-78"/>
                <a:ea typeface="Times New Roman" pitchFamily="18" charset="0"/>
                <a:cs typeface="Simplified Arabic" pitchFamily="18" charset="-78"/>
              </a:rPr>
              <a:t>شرق أستراليا وجزر اليابان وشرق سيبريا. وطغي البحر أيضاً علي الأجزاء الغربية من قارة أمريكا الشمالية</a:t>
            </a:r>
            <a:r>
              <a:rPr kumimoji="0" lang="ar-EG" sz="2800" b="1" i="0" u="none" strike="noStrike" cap="none" normalizeH="0" baseline="0" dirty="0" smtClean="0">
                <a:ln>
                  <a:noFill/>
                </a:ln>
                <a:solidFill>
                  <a:srgbClr val="FFFF00"/>
                </a:solidFill>
                <a:effectLst/>
                <a:latin typeface="Simplified Arabic" pitchFamily="18" charset="-78"/>
                <a:ea typeface="Times New Roman" pitchFamily="18" charset="0"/>
                <a:cs typeface="Simplified Arabic" pitchFamily="18" charset="-78"/>
              </a:rPr>
              <a:t>. </a:t>
            </a:r>
            <a:endParaRPr kumimoji="0" lang="ar-EG" sz="2800" b="1" i="0" u="none" strike="noStrike" cap="none" normalizeH="0" baseline="0" dirty="0" smtClean="0">
              <a:ln>
                <a:noFill/>
              </a:ln>
              <a:solidFill>
                <a:srgbClr val="FFFF00"/>
              </a:solidFill>
              <a:effectLst/>
              <a:latin typeface="Arial" pitchFamily="34" charset="0"/>
              <a:cs typeface="Arial"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539552" y="548680"/>
            <a:ext cx="8280920" cy="5209118"/>
          </a:xfrm>
          <a:prstGeom prst="rect">
            <a:avLst/>
          </a:prstGeom>
        </p:spPr>
        <p:style>
          <a:lnRef idx="1">
            <a:schemeClr val="dk1"/>
          </a:lnRef>
          <a:fillRef idx="3">
            <a:schemeClr val="dk1"/>
          </a:fillRef>
          <a:effectRef idx="2">
            <a:schemeClr val="dk1"/>
          </a:effectRef>
          <a:fontRef idx="minor">
            <a:schemeClr val="lt1"/>
          </a:fontRef>
        </p:style>
        <p:txBody>
          <a:bodyPr wrap="square" lIns="91440" tIns="45720" rIns="91440" bIns="45720">
            <a:spAutoFit/>
          </a:bodyPr>
          <a:lstStyle/>
          <a:p>
            <a:pPr marL="0" marR="0" lvl="0" indent="457200" algn="just" defTabSz="914400" rtl="1" eaLnBrk="1" fontAlgn="base" latinLnBrk="0" hangingPunct="1">
              <a:lnSpc>
                <a:spcPct val="150000"/>
              </a:lnSpc>
              <a:spcBef>
                <a:spcPct val="0"/>
              </a:spcBef>
              <a:spcAft>
                <a:spcPct val="0"/>
              </a:spcAft>
              <a:buClrTx/>
              <a:buSzTx/>
              <a:buFontTx/>
              <a:buNone/>
              <a:tabLst/>
            </a:pPr>
            <a:r>
              <a:rPr kumimoji="0" lang="ar-EG" sz="2800" b="1" i="1" u="sng" strike="noStrike" cap="none" spc="50" normalizeH="0" baseline="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Simplified Arabic" pitchFamily="18" charset="-78"/>
                <a:ea typeface="Times New Roman" pitchFamily="18" charset="0"/>
                <a:cs typeface="Simplified Arabic" pitchFamily="18" charset="-78"/>
              </a:rPr>
              <a:t>الزمن الثالث :</a:t>
            </a:r>
            <a:endParaRPr kumimoji="0" lang="en-US" sz="2800" b="1" i="0" u="none" strike="noStrike" cap="none" spc="50" normalizeH="0" baseline="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Arial" pitchFamily="34" charset="0"/>
              <a:cs typeface="Arial" pitchFamily="34" charset="0"/>
            </a:endParaRPr>
          </a:p>
          <a:p>
            <a:pPr marL="0" marR="0" lvl="0" indent="457200" algn="just" defTabSz="914400" rtl="1" eaLnBrk="0" fontAlgn="base" latinLnBrk="0" hangingPunct="0">
              <a:lnSpc>
                <a:spcPct val="150000"/>
              </a:lnSpc>
              <a:spcBef>
                <a:spcPct val="0"/>
              </a:spcBef>
              <a:spcAft>
                <a:spcPct val="0"/>
              </a:spcAft>
              <a:buClrTx/>
              <a:buSzTx/>
              <a:buFontTx/>
              <a:buNone/>
              <a:tabLst/>
            </a:pPr>
            <a:r>
              <a:rPr kumimoji="0" lang="ar-EG" sz="2800" b="1" i="0" u="none" strike="noStrike" cap="none" spc="50" normalizeH="0" baseline="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Simplified Arabic" pitchFamily="18" charset="-78"/>
                <a:ea typeface="Times New Roman" pitchFamily="18" charset="0"/>
                <a:cs typeface="Simplified Arabic" pitchFamily="18" charset="-78"/>
              </a:rPr>
              <a:t>في الزمن الثالث حدثت حركات أرضية تكتونية عظيمة خلال عصري الإيوسين والإوليجوسين واكتمل أوجها في عصر الميوسين، وتكونت خلال هذه الفترة السلاسل الجبلية العظيمة الارتفاع المنتشرة في القارات مثل جبال الهمالايا فى قارة آسيا، وجبال الألب فى قارة أوربا ، وجبال الروكي فى أمريكا الشمالية ، وجبال الأنديز فى أمريكا الجنوبية ، وتكون في هذه الفترة الأخدود الأفريقي العظيم منذ نحو 40 مليون سنة، وتميزت هذه الفترة بنشاط بركاني عظيم. </a:t>
            </a:r>
            <a:endParaRPr lang="en-US" sz="2800" b="1" cap="none" spc="5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860033" y="285641"/>
            <a:ext cx="4099948" cy="2308324"/>
          </a:xfrm>
          <a:prstGeom prst="rect">
            <a:avLst/>
          </a:prstGeom>
        </p:spPr>
        <p:style>
          <a:lnRef idx="2">
            <a:schemeClr val="accent2"/>
          </a:lnRef>
          <a:fillRef idx="1">
            <a:schemeClr val="lt1"/>
          </a:fillRef>
          <a:effectRef idx="0">
            <a:schemeClr val="accent2"/>
          </a:effectRef>
          <a:fontRef idx="minor">
            <a:schemeClr val="dk1"/>
          </a:fontRef>
        </p:style>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just" rtl="1"/>
            <a:r>
              <a:rPr kumimoji="0" lang="ar-EG" sz="2400" b="1" i="0" u="none" strike="noStrike" cap="none" spc="0" normalizeH="0" baseline="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Simplified Arabic" pitchFamily="18" charset="-78"/>
                <a:ea typeface="Times New Roman" pitchFamily="18" charset="0"/>
                <a:cs typeface="Simplified Arabic" pitchFamily="18" charset="-78"/>
              </a:rPr>
              <a:t>1. فى الإليجوسين تكون البحر الأحمر وكان عبارة عن بحيرة عميقة مستطيلة وسط منخفض غير متصلة بالبحر المتوسط أو المحيط الهندي. وكان خليج العقبة بحيرة عميقة متصلة بالبحر الأحمر.</a:t>
            </a:r>
            <a:endParaRPr lang="en-US" sz="2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5" name="Rectangle 4"/>
          <p:cNvSpPr/>
          <p:nvPr/>
        </p:nvSpPr>
        <p:spPr>
          <a:xfrm>
            <a:off x="139001" y="315842"/>
            <a:ext cx="4536504" cy="2308324"/>
          </a:xfrm>
          <a:prstGeom prst="rect">
            <a:avLst/>
          </a:prstGeom>
        </p:spPr>
        <p:style>
          <a:lnRef idx="2">
            <a:schemeClr val="dk1"/>
          </a:lnRef>
          <a:fillRef idx="1">
            <a:schemeClr val="lt1"/>
          </a:fillRef>
          <a:effectRef idx="0">
            <a:schemeClr val="dk1"/>
          </a:effectRef>
          <a:fontRef idx="minor">
            <a:schemeClr val="dk1"/>
          </a:fontRef>
        </p:style>
        <p:txBody>
          <a:bodyPr wrap="square" lIns="91440" tIns="45720" rIns="91440" bIns="45720">
            <a:spAutoFit/>
          </a:bodyPr>
          <a:lstStyle/>
          <a:p>
            <a:pPr algn="just" rtl="1"/>
            <a:r>
              <a:rPr kumimoji="0" lang="ar-EG" sz="2400" b="1" i="0" u="none" strike="noStrike" cap="none" spc="0"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Simplified Arabic" pitchFamily="18" charset="-78"/>
                <a:ea typeface="Times New Roman" pitchFamily="18" charset="0"/>
                <a:cs typeface="Simplified Arabic" pitchFamily="18" charset="-78"/>
              </a:rPr>
              <a:t>2. وفي فجر الميوسين (منذ نحو 30 مليون سنة) تعرضت المنطقة لحركة هبوط عامة أدت إلي اتصال البحيرة المقفلة التي كانت تمثل منخفض البحر الأحمر بالبحر المتوسط لأول مرة. وفي أواخر هذا العصر توقفت حركة الهبوط. </a:t>
            </a:r>
            <a:endParaRPr lang="en-US" sz="24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6" name="Rectangle 5"/>
          <p:cNvSpPr/>
          <p:nvPr/>
        </p:nvSpPr>
        <p:spPr>
          <a:xfrm>
            <a:off x="391029" y="2784996"/>
            <a:ext cx="8568952" cy="3970318"/>
          </a:xfrm>
          <a:prstGeom prst="rect">
            <a:avLst/>
          </a:prstGeom>
        </p:spPr>
        <p:style>
          <a:lnRef idx="1">
            <a:schemeClr val="dk1"/>
          </a:lnRef>
          <a:fillRef idx="3">
            <a:schemeClr val="dk1"/>
          </a:fillRef>
          <a:effectRef idx="2">
            <a:schemeClr val="dk1"/>
          </a:effectRef>
          <a:fontRef idx="minor">
            <a:schemeClr val="lt1"/>
          </a:fontRef>
        </p:style>
        <p:txBody>
          <a:bodyPr wrap="square" lIns="91440" tIns="45720" rIns="91440" bIns="45720">
            <a:spAutoFit/>
          </a:bodyPr>
          <a:lstStyle/>
          <a:p>
            <a:pPr marL="0" marR="0" lvl="0" indent="457200" algn="just" defTabSz="914400" rtl="1" eaLnBrk="1" fontAlgn="base" latinLnBrk="0" hangingPunct="1">
              <a:lnSpc>
                <a:spcPct val="150000"/>
              </a:lnSpc>
              <a:spcBef>
                <a:spcPct val="0"/>
              </a:spcBef>
              <a:spcAft>
                <a:spcPct val="0"/>
              </a:spcAft>
              <a:buClrTx/>
              <a:buSzTx/>
              <a:buFontTx/>
              <a:buNone/>
              <a:tabLst/>
            </a:pPr>
            <a:r>
              <a:rPr kumimoji="0" lang="ar-EG" sz="2400" b="1" i="0" u="none" strike="noStrike" cap="none" spc="0" normalizeH="0" baseline="0"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Simplified Arabic" pitchFamily="18" charset="-78"/>
                <a:ea typeface="Times New Roman" pitchFamily="18" charset="0"/>
                <a:cs typeface="Simplified Arabic" pitchFamily="18" charset="-78"/>
              </a:rPr>
              <a:t>3. خلال عصر البلايوسين </a:t>
            </a:r>
            <a:r>
              <a:rPr kumimoji="0" lang="ar-EG" sz="2400" b="1" i="1" u="sng" strike="noStrike" cap="none" spc="0" normalizeH="0" baseline="0" dirty="0" smtClean="0">
                <a:ln w="900" cmpd="sng">
                  <a:solidFill>
                    <a:schemeClr val="accent1">
                      <a:satMod val="190000"/>
                      <a:alpha val="55000"/>
                    </a:schemeClr>
                  </a:solidFill>
                  <a:prstDash val="solid"/>
                </a:ln>
                <a:solidFill>
                  <a:srgbClr val="FFFF00"/>
                </a:solidFill>
                <a:effectLst>
                  <a:innerShdw blurRad="101600" dist="76200" dir="5400000">
                    <a:schemeClr val="accent1">
                      <a:satMod val="190000"/>
                      <a:tint val="100000"/>
                      <a:alpha val="74000"/>
                    </a:schemeClr>
                  </a:innerShdw>
                </a:effectLst>
                <a:latin typeface="Simplified Arabic" pitchFamily="18" charset="-78"/>
                <a:ea typeface="Times New Roman" pitchFamily="18" charset="0"/>
                <a:cs typeface="Simplified Arabic" pitchFamily="18" charset="-78"/>
              </a:rPr>
              <a:t>حدثت حركة هبوط </a:t>
            </a:r>
            <a:r>
              <a:rPr kumimoji="0" lang="ar-EG" sz="2400" b="1" i="0" u="none" strike="noStrike" cap="none" spc="0" normalizeH="0" baseline="0"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Simplified Arabic" pitchFamily="18" charset="-78"/>
                <a:ea typeface="Times New Roman" pitchFamily="18" charset="0"/>
                <a:cs typeface="Simplified Arabic" pitchFamily="18" charset="-78"/>
              </a:rPr>
              <a:t>أدت إلي ارتفاع منسوب البحر المتوسط إلي أن وصل إلي منسوب أعلي من منسوبه الحالي بنحو 180م. فغطي مرة أخري علي البحر الأحمر، كما </a:t>
            </a:r>
            <a:r>
              <a:rPr kumimoji="0" lang="ar-EG" sz="2400" b="1" i="0" u="sng" strike="noStrike" cap="none" spc="0" normalizeH="0" baseline="0" dirty="0" smtClean="0">
                <a:ln w="900" cmpd="sng">
                  <a:solidFill>
                    <a:schemeClr val="accent1">
                      <a:satMod val="190000"/>
                      <a:alpha val="55000"/>
                    </a:schemeClr>
                  </a:solidFill>
                  <a:prstDash val="solid"/>
                </a:ln>
                <a:solidFill>
                  <a:srgbClr val="FF3300"/>
                </a:solidFill>
                <a:effectLst>
                  <a:innerShdw blurRad="101600" dist="76200" dir="5400000">
                    <a:schemeClr val="accent1">
                      <a:satMod val="190000"/>
                      <a:tint val="100000"/>
                      <a:alpha val="74000"/>
                    </a:schemeClr>
                  </a:innerShdw>
                </a:effectLst>
                <a:latin typeface="Simplified Arabic" pitchFamily="18" charset="-78"/>
                <a:ea typeface="Times New Roman" pitchFamily="18" charset="0"/>
                <a:cs typeface="Simplified Arabic" pitchFamily="18" charset="-78"/>
              </a:rPr>
              <a:t>تم الاتصال بين البحر الأحمر والمحيط الهندي</a:t>
            </a:r>
            <a:r>
              <a:rPr kumimoji="0" lang="ar-EG" sz="2400" b="1" i="0" u="none" strike="noStrike" cap="none" spc="0" normalizeH="0" baseline="0"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Simplified Arabic" pitchFamily="18" charset="-78"/>
                <a:ea typeface="Times New Roman" pitchFamily="18" charset="0"/>
                <a:cs typeface="Simplified Arabic" pitchFamily="18" charset="-78"/>
              </a:rPr>
              <a:t> عن طريق مضيق باب المندب. </a:t>
            </a:r>
            <a:endParaRPr kumimoji="0" lang="en-US" sz="2400" b="1" i="0" u="none" strike="noStrike" cap="none" spc="0" normalizeH="0" baseline="0"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Arial" pitchFamily="34" charset="0"/>
              <a:cs typeface="Arial" pitchFamily="34" charset="0"/>
            </a:endParaRPr>
          </a:p>
          <a:p>
            <a:pPr marL="0" marR="0" lvl="0" indent="457200" algn="just" defTabSz="914400" rtl="1" eaLnBrk="0" fontAlgn="base" latinLnBrk="0" hangingPunct="0">
              <a:lnSpc>
                <a:spcPct val="150000"/>
              </a:lnSpc>
              <a:spcBef>
                <a:spcPct val="0"/>
              </a:spcBef>
              <a:spcAft>
                <a:spcPct val="0"/>
              </a:spcAft>
              <a:buClrTx/>
              <a:buSzTx/>
              <a:buFontTx/>
              <a:buNone/>
              <a:tabLst/>
            </a:pPr>
            <a:r>
              <a:rPr kumimoji="0" lang="ar-EG" sz="2400" b="1" i="0" u="none" strike="noStrike" cap="none" spc="0" normalizeH="0" baseline="0"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Simplified Arabic" pitchFamily="18" charset="-78"/>
                <a:ea typeface="Times New Roman" pitchFamily="18" charset="0"/>
                <a:cs typeface="Simplified Arabic" pitchFamily="18" charset="-78"/>
              </a:rPr>
              <a:t>في </a:t>
            </a:r>
            <a:r>
              <a:rPr kumimoji="0" lang="ar-EG" sz="2400" b="1" i="0" u="sng" strike="noStrike" cap="none" spc="0" normalizeH="0" baseline="0" dirty="0" smtClean="0">
                <a:ln w="900" cmpd="sng">
                  <a:solidFill>
                    <a:schemeClr val="accent1">
                      <a:satMod val="190000"/>
                      <a:alpha val="55000"/>
                    </a:schemeClr>
                  </a:solidFill>
                  <a:prstDash val="solid"/>
                </a:ln>
                <a:solidFill>
                  <a:srgbClr val="FF0000"/>
                </a:solidFill>
                <a:effectLst>
                  <a:innerShdw blurRad="101600" dist="76200" dir="5400000">
                    <a:schemeClr val="accent1">
                      <a:satMod val="190000"/>
                      <a:tint val="100000"/>
                      <a:alpha val="74000"/>
                    </a:schemeClr>
                  </a:innerShdw>
                </a:effectLst>
                <a:latin typeface="Simplified Arabic" pitchFamily="18" charset="-78"/>
                <a:ea typeface="Times New Roman" pitchFamily="18" charset="0"/>
                <a:cs typeface="Simplified Arabic" pitchFamily="18" charset="-78"/>
              </a:rPr>
              <a:t>نهاية البلايوسين </a:t>
            </a:r>
            <a:r>
              <a:rPr kumimoji="0" lang="ar-EG" sz="2400" b="1" i="0" u="none" strike="noStrike" cap="none" spc="0" normalizeH="0" baseline="0"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Simplified Arabic" pitchFamily="18" charset="-78"/>
                <a:ea typeface="Times New Roman" pitchFamily="18" charset="0"/>
                <a:cs typeface="Simplified Arabic" pitchFamily="18" charset="-78"/>
              </a:rPr>
              <a:t>توقفت حركة الهبوط وأعقبها </a:t>
            </a:r>
            <a:r>
              <a:rPr kumimoji="0" lang="ar-EG" sz="2400" b="1" i="0" u="sng" strike="noStrike" cap="none" spc="0" normalizeH="0" baseline="0" dirty="0" smtClean="0">
                <a:ln w="900" cmpd="sng">
                  <a:solidFill>
                    <a:schemeClr val="accent1">
                      <a:satMod val="190000"/>
                      <a:alpha val="55000"/>
                    </a:schemeClr>
                  </a:solidFill>
                  <a:prstDash val="solid"/>
                </a:ln>
                <a:solidFill>
                  <a:srgbClr val="FF0000"/>
                </a:solidFill>
                <a:effectLst>
                  <a:innerShdw blurRad="101600" dist="76200" dir="5400000">
                    <a:schemeClr val="accent1">
                      <a:satMod val="190000"/>
                      <a:tint val="100000"/>
                      <a:alpha val="74000"/>
                    </a:schemeClr>
                  </a:innerShdw>
                </a:effectLst>
                <a:latin typeface="Simplified Arabic" pitchFamily="18" charset="-78"/>
                <a:ea typeface="Times New Roman" pitchFamily="18" charset="0"/>
                <a:cs typeface="Simplified Arabic" pitchFamily="18" charset="-78"/>
              </a:rPr>
              <a:t>حركة ارتفاع </a:t>
            </a:r>
            <a:r>
              <a:rPr kumimoji="0" lang="ar-EG" sz="2400" b="1" i="0" u="none" strike="noStrike" cap="none" spc="0" normalizeH="0" baseline="0"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Simplified Arabic" pitchFamily="18" charset="-78"/>
                <a:ea typeface="Times New Roman" pitchFamily="18" charset="0"/>
                <a:cs typeface="Simplified Arabic" pitchFamily="18" charset="-78"/>
              </a:rPr>
              <a:t>فصلت البحر الأحمر عن البحر المتوسط وظهر برزخ السويس واتصلت بحيرة العقبة بالبحر الأحمر مكون خليج العقبة. </a:t>
            </a:r>
            <a:endParaRPr lang="en-US" sz="2400" b="1" cap="none" spc="0"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539552" y="332656"/>
            <a:ext cx="8424936" cy="6186309"/>
          </a:xfrm>
          <a:prstGeom prst="rect">
            <a:avLst/>
          </a:prstGeom>
        </p:spPr>
        <p:style>
          <a:lnRef idx="1">
            <a:schemeClr val="accent4"/>
          </a:lnRef>
          <a:fillRef idx="3">
            <a:schemeClr val="accent4"/>
          </a:fillRef>
          <a:effectRef idx="2">
            <a:schemeClr val="accent4"/>
          </a:effectRef>
          <a:fontRef idx="minor">
            <a:schemeClr val="lt1"/>
          </a:fontRef>
        </p:style>
        <p:txBody>
          <a:bodyPr wrap="squar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marL="0" marR="0" lvl="0" indent="457200" algn="ctr" defTabSz="914400" rtl="1" eaLnBrk="1" fontAlgn="base" latinLnBrk="0" hangingPunct="1">
              <a:lnSpc>
                <a:spcPct val="150000"/>
              </a:lnSpc>
              <a:spcBef>
                <a:spcPct val="0"/>
              </a:spcBef>
              <a:spcAft>
                <a:spcPct val="0"/>
              </a:spcAft>
              <a:buClrTx/>
              <a:buSzTx/>
              <a:buFontTx/>
              <a:buNone/>
              <a:tabLst/>
            </a:pPr>
            <a:r>
              <a:rPr kumimoji="0" lang="ar-SA" sz="2400" b="1" i="1" u="sng" strike="noStrike" cap="none" spc="0" normalizeH="0" baseline="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Arial" pitchFamily="34" charset="0"/>
                <a:ea typeface="Times New Roman" pitchFamily="18" charset="0"/>
                <a:cs typeface="Arial" pitchFamily="34" charset="0"/>
              </a:rPr>
              <a:t>الزمن الرابع</a:t>
            </a:r>
            <a:endParaRPr kumimoji="0" lang="en-US" sz="2400" b="1" i="1" u="sng" strike="noStrike" cap="none" spc="0" normalizeH="0" baseline="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Arial" pitchFamily="34" charset="0"/>
              <a:ea typeface="Times New Roman" pitchFamily="18" charset="0"/>
              <a:cs typeface="Arial" pitchFamily="34" charset="0"/>
            </a:endParaRPr>
          </a:p>
          <a:p>
            <a:pPr marL="0" marR="0" lvl="0" indent="457200" algn="just" defTabSz="914400" rtl="1" eaLnBrk="0" fontAlgn="base" latinLnBrk="0" hangingPunct="0">
              <a:lnSpc>
                <a:spcPct val="150000"/>
              </a:lnSpc>
              <a:spcBef>
                <a:spcPct val="0"/>
              </a:spcBef>
              <a:spcAft>
                <a:spcPct val="0"/>
              </a:spcAft>
              <a:buClrTx/>
              <a:buSzTx/>
              <a:buBlip>
                <a:blip r:embed="rId2"/>
              </a:buBlip>
              <a:tabLst/>
            </a:pPr>
            <a:r>
              <a:rPr kumimoji="0" lang="ar-EG" sz="2400" b="1" i="0" u="none" strike="noStrike" cap="none" spc="0" normalizeH="0" baseline="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Simplified Arabic" pitchFamily="18" charset="-78"/>
                <a:ea typeface="Times New Roman" pitchFamily="18" charset="0"/>
                <a:cs typeface="Simplified Arabic" pitchFamily="18" charset="-78"/>
              </a:rPr>
              <a:t>شهد عصر البلايستوسين ذبذبات واضحة في منسوب مياه البحار والمحيطات العالمية.</a:t>
            </a:r>
          </a:p>
          <a:p>
            <a:pPr marL="0" marR="0" lvl="0" indent="457200" algn="just" defTabSz="914400" rtl="1" eaLnBrk="0" fontAlgn="base" latinLnBrk="0" hangingPunct="0">
              <a:lnSpc>
                <a:spcPct val="150000"/>
              </a:lnSpc>
              <a:spcBef>
                <a:spcPct val="0"/>
              </a:spcBef>
              <a:spcAft>
                <a:spcPct val="0"/>
              </a:spcAft>
              <a:buClrTx/>
              <a:buSzTx/>
              <a:buBlip>
                <a:blip r:embed="rId2"/>
              </a:buBlip>
              <a:tabLst/>
            </a:pPr>
            <a:r>
              <a:rPr kumimoji="0" lang="ar-EG" sz="2400" b="1" i="0" u="none" strike="noStrike" cap="none" spc="0" normalizeH="0" baseline="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Simplified Arabic" pitchFamily="18" charset="-78"/>
                <a:ea typeface="Times New Roman" pitchFamily="18" charset="0"/>
                <a:cs typeface="Simplified Arabic" pitchFamily="18" charset="-78"/>
              </a:rPr>
              <a:t>حدثت هذه الذبذبات نتيجة للتغيرات المناخية التي حدثت في هذا العصر.</a:t>
            </a:r>
          </a:p>
          <a:p>
            <a:pPr marL="0" marR="0" lvl="0" indent="457200" algn="just" defTabSz="914400" rtl="1" eaLnBrk="0" fontAlgn="base" latinLnBrk="0" hangingPunct="0">
              <a:lnSpc>
                <a:spcPct val="150000"/>
              </a:lnSpc>
              <a:spcBef>
                <a:spcPct val="0"/>
              </a:spcBef>
              <a:spcAft>
                <a:spcPct val="0"/>
              </a:spcAft>
              <a:buClrTx/>
              <a:buSzTx/>
              <a:buBlip>
                <a:blip r:embed="rId2"/>
              </a:buBlip>
              <a:tabLst/>
            </a:pPr>
            <a:r>
              <a:rPr kumimoji="0" lang="ar-EG" sz="2400" b="1" i="0" u="none" strike="noStrike" cap="none" spc="0" normalizeH="0" baseline="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Simplified Arabic" pitchFamily="18" charset="-78"/>
                <a:ea typeface="Times New Roman" pitchFamily="18" charset="0"/>
                <a:cs typeface="Simplified Arabic" pitchFamily="18" charset="-78"/>
              </a:rPr>
              <a:t>غطي الجليد ما يقرب من 30% من مساحة يابس القارات الشمالية.</a:t>
            </a:r>
          </a:p>
          <a:p>
            <a:pPr marL="0" marR="0" lvl="0" indent="457200" algn="just" defTabSz="914400" rtl="1" eaLnBrk="0" fontAlgn="base" latinLnBrk="0" hangingPunct="0">
              <a:lnSpc>
                <a:spcPct val="150000"/>
              </a:lnSpc>
              <a:spcBef>
                <a:spcPct val="0"/>
              </a:spcBef>
              <a:spcAft>
                <a:spcPct val="0"/>
              </a:spcAft>
              <a:buClrTx/>
              <a:buSzTx/>
              <a:buBlip>
                <a:blip r:embed="rId2"/>
              </a:buBlip>
              <a:tabLst/>
            </a:pPr>
            <a:r>
              <a:rPr kumimoji="0" lang="ar-EG" sz="2400" b="1" i="0" u="none" strike="noStrike" cap="none" spc="0" normalizeH="0" baseline="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Simplified Arabic" pitchFamily="18" charset="-78"/>
                <a:ea typeface="Times New Roman" pitchFamily="18" charset="0"/>
                <a:cs typeface="Simplified Arabic" pitchFamily="18" charset="-78"/>
              </a:rPr>
              <a:t>ترتب علي الزحف الجليدى حدوث زحزحة مناخية كبري تجاه الجنوب. </a:t>
            </a:r>
          </a:p>
          <a:p>
            <a:pPr marL="0" marR="0" lvl="0" indent="457200" algn="just" defTabSz="914400" rtl="1" eaLnBrk="0" fontAlgn="base" latinLnBrk="0" hangingPunct="0">
              <a:lnSpc>
                <a:spcPct val="150000"/>
              </a:lnSpc>
              <a:spcBef>
                <a:spcPct val="0"/>
              </a:spcBef>
              <a:spcAft>
                <a:spcPct val="0"/>
              </a:spcAft>
              <a:buClrTx/>
              <a:buSzTx/>
              <a:buBlip>
                <a:blip r:embed="rId2"/>
              </a:buBlip>
              <a:tabLst/>
            </a:pPr>
            <a:r>
              <a:rPr kumimoji="0" lang="ar-EG" sz="2400" b="1" i="0" u="none" strike="noStrike" cap="none" spc="0" normalizeH="0" baseline="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Simplified Arabic" pitchFamily="18" charset="-78"/>
                <a:ea typeface="Times New Roman" pitchFamily="18" charset="0"/>
                <a:cs typeface="Simplified Arabic" pitchFamily="18" charset="-78"/>
              </a:rPr>
              <a:t>كان نتيجة تراكم الجليد فوق اليابس حدوث انخفاض في منسوب مياه البحار والمحيطات نتيجة لتراكم الجليد علي اليابس.</a:t>
            </a:r>
          </a:p>
          <a:p>
            <a:pPr marL="0" marR="0" lvl="0" indent="457200" algn="just" defTabSz="914400" rtl="1" eaLnBrk="0" fontAlgn="base" latinLnBrk="0" hangingPunct="0">
              <a:lnSpc>
                <a:spcPct val="150000"/>
              </a:lnSpc>
              <a:spcBef>
                <a:spcPct val="0"/>
              </a:spcBef>
              <a:spcAft>
                <a:spcPct val="0"/>
              </a:spcAft>
              <a:buClrTx/>
              <a:buSzTx/>
              <a:buBlip>
                <a:blip r:embed="rId2"/>
              </a:buBlip>
              <a:tabLst/>
            </a:pPr>
            <a:r>
              <a:rPr kumimoji="0" lang="ar-EG" sz="2400" b="1" i="0" u="none" strike="noStrike" cap="none" spc="0" normalizeH="0" baseline="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Simplified Arabic" pitchFamily="18" charset="-78"/>
                <a:ea typeface="Times New Roman" pitchFamily="18" charset="0"/>
                <a:cs typeface="Simplified Arabic" pitchFamily="18" charset="-78"/>
              </a:rPr>
              <a:t>في الفترات الدفيئة كان يحدث ارتفاع في منسوب مياه البحار والمحيطات لانصراف المياه الناتجة عن ذوبان الجليد إليها.</a:t>
            </a:r>
          </a:p>
          <a:p>
            <a:pPr marL="0" marR="0" lvl="0" indent="457200" algn="just" defTabSz="914400" rtl="1" eaLnBrk="0" fontAlgn="base" latinLnBrk="0" hangingPunct="0">
              <a:lnSpc>
                <a:spcPct val="150000"/>
              </a:lnSpc>
              <a:spcBef>
                <a:spcPct val="0"/>
              </a:spcBef>
              <a:spcAft>
                <a:spcPct val="0"/>
              </a:spcAft>
              <a:buClrTx/>
              <a:buSzTx/>
              <a:buBlip>
                <a:blip r:embed="rId2"/>
              </a:buBlip>
              <a:tabLst/>
            </a:pPr>
            <a:r>
              <a:rPr kumimoji="0" lang="ar-EG" sz="2400" b="1" i="0" u="none" strike="noStrike" cap="none" spc="0" normalizeH="0" baseline="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Simplified Arabic" pitchFamily="18" charset="-78"/>
                <a:ea typeface="Times New Roman" pitchFamily="18" charset="0"/>
                <a:cs typeface="Simplified Arabic" pitchFamily="18" charset="-78"/>
              </a:rPr>
              <a:t> هذه الذبذبات أطلق عليها اسم " الذبذبات الجليدية المائية في منسوب البحار". </a:t>
            </a:r>
            <a:endParaRPr lang="en-US" sz="2400" b="1" cap="none" spc="0"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3"/>
          <p:cNvSpPr>
            <a:spLocks noChangeArrowheads="1"/>
          </p:cNvSpPr>
          <p:nvPr/>
        </p:nvSpPr>
        <p:spPr bwMode="auto">
          <a:xfrm>
            <a:off x="0" y="4953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457200" algn="justLow" defTabSz="914400" rtl="1" eaLnBrk="1" fontAlgn="base" latinLnBrk="0" hangingPunct="1">
              <a:lnSpc>
                <a:spcPct val="100000"/>
              </a:lnSpc>
              <a:spcBef>
                <a:spcPct val="0"/>
              </a:spcBef>
              <a:spcAft>
                <a:spcPct val="0"/>
              </a:spcAft>
              <a:buClrTx/>
              <a:buSzTx/>
              <a:buFontTx/>
              <a:buNone/>
              <a:tabLst/>
            </a:pPr>
            <a:r>
              <a:rPr kumimoji="0" lang="ar-EG" sz="14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رس_ فيرم.</a:t>
            </a:r>
            <a:endParaRPr kumimoji="0" lang="ar-EG"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 name="Rectangle 4"/>
          <p:cNvSpPr/>
          <p:nvPr/>
        </p:nvSpPr>
        <p:spPr>
          <a:xfrm>
            <a:off x="539552" y="188640"/>
            <a:ext cx="8280920" cy="3108543"/>
          </a:xfrm>
          <a:prstGeom prst="rect">
            <a:avLst/>
          </a:prstGeom>
        </p:spPr>
        <p:style>
          <a:lnRef idx="2">
            <a:schemeClr val="dk1"/>
          </a:lnRef>
          <a:fillRef idx="1">
            <a:schemeClr val="lt1"/>
          </a:fillRef>
          <a:effectRef idx="0">
            <a:schemeClr val="dk1"/>
          </a:effectRef>
          <a:fontRef idx="minor">
            <a:schemeClr val="dk1"/>
          </a:fontRef>
        </p:style>
        <p:txBody>
          <a:bodyPr wrap="square" lIns="91440" tIns="45720" rIns="91440" bIns="45720">
            <a:spAutoFit/>
          </a:bodyPr>
          <a:lstStyle/>
          <a:p>
            <a:pPr algn="just" rtl="1"/>
            <a:r>
              <a:rPr kumimoji="0" lang="ar-EG" sz="2800" b="1" i="0" u="none" strike="noStrike" cap="all" spc="0" normalizeH="0" baseline="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Simplified Arabic" pitchFamily="18" charset="-78"/>
                <a:ea typeface="Times New Roman" pitchFamily="18" charset="0"/>
                <a:cs typeface="Simplified Arabic" pitchFamily="18" charset="-78"/>
              </a:rPr>
              <a:t>قسم العلماء عصر البلايستوسين إلي أربعة </a:t>
            </a:r>
            <a:r>
              <a:rPr kumimoji="0" lang="ar-EG" sz="2800" b="1" i="0" u="sng" strike="noStrike" cap="all" spc="0" normalizeH="0" baseline="0" dirty="0" smtClean="0">
                <a:ln w="9000" cmpd="sng">
                  <a:solidFill>
                    <a:schemeClr val="accent4">
                      <a:shade val="50000"/>
                      <a:satMod val="120000"/>
                    </a:schemeClr>
                  </a:solidFill>
                  <a:prstDash val="solid"/>
                </a:ln>
                <a:solidFill>
                  <a:srgbClr val="FF0000"/>
                </a:solidFill>
                <a:effectLst>
                  <a:reflection blurRad="12700" stA="28000" endPos="45000" dist="1000" dir="5400000" sy="-100000" algn="bl" rotWithShape="0"/>
                </a:effectLst>
                <a:latin typeface="Simplified Arabic" pitchFamily="18" charset="-78"/>
                <a:ea typeface="Times New Roman" pitchFamily="18" charset="0"/>
                <a:cs typeface="Simplified Arabic" pitchFamily="18" charset="-78"/>
              </a:rPr>
              <a:t>فترات جليدية </a:t>
            </a:r>
            <a:r>
              <a:rPr kumimoji="0" lang="ar-EG" sz="2800" b="1" i="0" u="none" strike="noStrike" cap="all" spc="0" normalizeH="0" baseline="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Simplified Arabic" pitchFamily="18" charset="-78"/>
                <a:ea typeface="Times New Roman" pitchFamily="18" charset="0"/>
                <a:cs typeface="Simplified Arabic" pitchFamily="18" charset="-78"/>
              </a:rPr>
              <a:t>هي الجنز والمندل والرس والفيرم </a:t>
            </a:r>
            <a:r>
              <a:rPr kumimoji="0" lang="ar-EG" sz="2800" b="1" i="0" u="sng" strike="noStrike" cap="all" spc="0" normalizeH="0" baseline="0" dirty="0" smtClean="0">
                <a:ln w="9000" cmpd="sng">
                  <a:solidFill>
                    <a:schemeClr val="accent4">
                      <a:shade val="50000"/>
                      <a:satMod val="120000"/>
                    </a:schemeClr>
                  </a:solidFill>
                  <a:prstDash val="solid"/>
                </a:ln>
                <a:solidFill>
                  <a:srgbClr val="FF0000"/>
                </a:solidFill>
                <a:effectLst>
                  <a:reflection blurRad="12700" stA="28000" endPos="45000" dist="1000" dir="5400000" sy="-100000" algn="bl" rotWithShape="0"/>
                </a:effectLst>
                <a:latin typeface="Simplified Arabic" pitchFamily="18" charset="-78"/>
                <a:ea typeface="Times New Roman" pitchFamily="18" charset="0"/>
                <a:cs typeface="Simplified Arabic" pitchFamily="18" charset="-78"/>
              </a:rPr>
              <a:t>كان يحدث خلالها انخفاض  واضح في مناسيب مياه البحار والمحيطات </a:t>
            </a:r>
            <a:r>
              <a:rPr kumimoji="0" lang="ar-EG" sz="2800" b="1" i="0" u="none" strike="noStrike" cap="all" spc="0" normalizeH="0" baseline="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Simplified Arabic" pitchFamily="18" charset="-78"/>
                <a:ea typeface="Times New Roman" pitchFamily="18" charset="0"/>
                <a:cs typeface="Simplified Arabic" pitchFamily="18" charset="-78"/>
              </a:rPr>
              <a:t>نتيجة لتجمد المياه علي اليابس وكان يفصل بينها </a:t>
            </a:r>
            <a:r>
              <a:rPr kumimoji="0" lang="ar-EG" sz="2800" b="1" i="0" u="sng" strike="noStrike" cap="all" spc="0" normalizeH="0" baseline="0" dirty="0" smtClean="0">
                <a:ln w="9000" cmpd="sng">
                  <a:solidFill>
                    <a:schemeClr val="accent4">
                      <a:shade val="50000"/>
                      <a:satMod val="120000"/>
                    </a:schemeClr>
                  </a:solidFill>
                  <a:prstDash val="solid"/>
                </a:ln>
                <a:solidFill>
                  <a:srgbClr val="C00000"/>
                </a:solidFill>
                <a:effectLst>
                  <a:reflection blurRad="12700" stA="28000" endPos="45000" dist="1000" dir="5400000" sy="-100000" algn="bl" rotWithShape="0"/>
                </a:effectLst>
                <a:latin typeface="Simplified Arabic" pitchFamily="18" charset="-78"/>
                <a:ea typeface="Times New Roman" pitchFamily="18" charset="0"/>
                <a:cs typeface="Simplified Arabic" pitchFamily="18" charset="-78"/>
              </a:rPr>
              <a:t>فترات دفيئة </a:t>
            </a:r>
            <a:r>
              <a:rPr kumimoji="0" lang="ar-EG" sz="2800" b="1" i="0" u="none" strike="noStrike" cap="all" spc="0" normalizeH="0" baseline="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Simplified Arabic" pitchFamily="18" charset="-78"/>
                <a:ea typeface="Times New Roman" pitchFamily="18" charset="0"/>
                <a:cs typeface="Simplified Arabic" pitchFamily="18" charset="-78"/>
              </a:rPr>
              <a:t>تترتفع فيها درجات الحرارة وتذوب الغطاءات الجليدية وتنصرف مياهها نحو البحار والمحيطات ومن ثم </a:t>
            </a:r>
            <a:r>
              <a:rPr kumimoji="0" lang="ar-EG" sz="2800" b="1" i="0" u="sng" strike="noStrike" cap="all" spc="0" normalizeH="0" baseline="0" dirty="0" smtClean="0">
                <a:ln w="9000" cmpd="sng">
                  <a:solidFill>
                    <a:schemeClr val="accent4">
                      <a:shade val="50000"/>
                      <a:satMod val="120000"/>
                    </a:schemeClr>
                  </a:solidFill>
                  <a:prstDash val="solid"/>
                </a:ln>
                <a:solidFill>
                  <a:srgbClr val="C00000"/>
                </a:solidFill>
                <a:effectLst>
                  <a:reflection blurRad="12700" stA="28000" endPos="45000" dist="1000" dir="5400000" sy="-100000" algn="bl" rotWithShape="0"/>
                </a:effectLst>
                <a:latin typeface="Simplified Arabic" pitchFamily="18" charset="-78"/>
                <a:ea typeface="Times New Roman" pitchFamily="18" charset="0"/>
                <a:cs typeface="Simplified Arabic" pitchFamily="18" charset="-78"/>
              </a:rPr>
              <a:t>يرتفع منسوب مياه البحار والمحيطات </a:t>
            </a:r>
            <a:r>
              <a:rPr kumimoji="0" lang="ar-EG" sz="2800" b="1" i="0" u="none" strike="noStrike" cap="all" spc="0" normalizeH="0" baseline="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Simplified Arabic" pitchFamily="18" charset="-78"/>
                <a:ea typeface="Times New Roman" pitchFamily="18" charset="0"/>
                <a:cs typeface="Simplified Arabic" pitchFamily="18" charset="-78"/>
              </a:rPr>
              <a:t>وعرفت هذه الفترات باسم فترة الجنز – مندل ، مندل – رس ، رس - فيرم</a:t>
            </a:r>
            <a:endParaRPr lang="en-US" sz="28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pic>
        <p:nvPicPr>
          <p:cNvPr id="8" name="Picture 7" descr="أرصفة بحرية.jpg"/>
          <p:cNvPicPr>
            <a:picLocks noChangeAspect="1"/>
          </p:cNvPicPr>
          <p:nvPr/>
        </p:nvPicPr>
        <p:blipFill>
          <a:blip r:embed="rId2" cstate="print"/>
          <a:stretch>
            <a:fillRect/>
          </a:stretch>
        </p:blipFill>
        <p:spPr>
          <a:xfrm>
            <a:off x="395536" y="3068960"/>
            <a:ext cx="5760640" cy="3140968"/>
          </a:xfrm>
          <a:prstGeom prst="rect">
            <a:avLst/>
          </a:prstGeom>
          <a:ln w="28575">
            <a:solidFill>
              <a:schemeClr val="tx1"/>
            </a:solidFill>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188641"/>
            <a:ext cx="9144000" cy="6740307"/>
          </a:xfrm>
          <a:prstGeom prst="rect">
            <a:avLst/>
          </a:prstGeom>
        </p:spPr>
        <p:style>
          <a:lnRef idx="2">
            <a:schemeClr val="dk1">
              <a:shade val="50000"/>
            </a:schemeClr>
          </a:lnRef>
          <a:fillRef idx="1">
            <a:schemeClr val="dk1"/>
          </a:fillRef>
          <a:effectRef idx="0">
            <a:schemeClr val="dk1"/>
          </a:effectRef>
          <a:fontRef idx="minor">
            <a:schemeClr val="lt1"/>
          </a:fontRef>
        </p:style>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marL="0" marR="0" lvl="0" indent="457200" algn="just" defTabSz="914400" rtl="1" eaLnBrk="1" fontAlgn="base" latinLnBrk="0" hangingPunct="1">
              <a:lnSpc>
                <a:spcPct val="150000"/>
              </a:lnSpc>
              <a:spcBef>
                <a:spcPct val="0"/>
              </a:spcBef>
              <a:spcAft>
                <a:spcPct val="0"/>
              </a:spcAft>
              <a:buClrTx/>
              <a:buSzTx/>
              <a:buFontTx/>
              <a:buNone/>
              <a:tabLst/>
            </a:pPr>
            <a:r>
              <a:rPr kumimoji="0" lang="ar-EG" sz="2400" b="1" i="0" u="none" strike="noStrike" cap="none" spc="0" normalizeH="0" baseline="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Simplified Arabic" pitchFamily="18" charset="-78"/>
                <a:ea typeface="Times New Roman" pitchFamily="18" charset="0"/>
                <a:cs typeface="Simplified Arabic" pitchFamily="18" charset="-78"/>
              </a:rPr>
              <a:t>أدي تكرار حدوث الفترات الجليدية والدفيئة إلي:</a:t>
            </a:r>
          </a:p>
          <a:p>
            <a:pPr marL="0" marR="0" lvl="0" indent="457200" algn="just" defTabSz="914400" rtl="1" eaLnBrk="1" fontAlgn="base" latinLnBrk="0" hangingPunct="1">
              <a:lnSpc>
                <a:spcPct val="150000"/>
              </a:lnSpc>
              <a:spcBef>
                <a:spcPct val="0"/>
              </a:spcBef>
              <a:spcAft>
                <a:spcPct val="0"/>
              </a:spcAft>
              <a:buClrTx/>
              <a:buSzTx/>
              <a:buFontTx/>
              <a:buNone/>
              <a:tabLst/>
            </a:pPr>
            <a:r>
              <a:rPr kumimoji="0" lang="ar-EG" sz="2400" b="1" i="0" u="none" strike="noStrike" cap="none" spc="0" normalizeH="0" baseline="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Simplified Arabic" pitchFamily="18" charset="-78"/>
                <a:ea typeface="Times New Roman" pitchFamily="18" charset="0"/>
                <a:cs typeface="Simplified Arabic" pitchFamily="18" charset="-78"/>
              </a:rPr>
              <a:t> تكوين عدد من </a:t>
            </a:r>
            <a:r>
              <a:rPr kumimoji="0" lang="ar-EG" sz="2400" b="1" i="0" u="sng" strike="noStrike" cap="none" spc="0" normalizeH="0" baseline="0" dirty="0" smtClean="0">
                <a:ln w="11430"/>
                <a:solidFill>
                  <a:srgbClr val="FF0000"/>
                </a:solidFill>
                <a:effectLst>
                  <a:outerShdw blurRad="50800" dist="39000" dir="5460000" algn="tl">
                    <a:srgbClr val="000000">
                      <a:alpha val="38000"/>
                    </a:srgbClr>
                  </a:outerShdw>
                </a:effectLst>
                <a:latin typeface="Simplified Arabic" pitchFamily="18" charset="-78"/>
                <a:ea typeface="Times New Roman" pitchFamily="18" charset="0"/>
                <a:cs typeface="Simplified Arabic" pitchFamily="18" charset="-78"/>
              </a:rPr>
              <a:t>الأرصفة البحرية </a:t>
            </a:r>
            <a:r>
              <a:rPr kumimoji="0" lang="ar-EG" sz="2400" b="1" i="0" u="none" strike="noStrike" cap="none" spc="0" normalizeH="0" baseline="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Simplified Arabic" pitchFamily="18" charset="-78"/>
                <a:ea typeface="Times New Roman" pitchFamily="18" charset="0"/>
                <a:cs typeface="Simplified Arabic" pitchFamily="18" charset="-78"/>
              </a:rPr>
              <a:t>في مناطق مختلفة من العالم نذكر منها الرصيف </a:t>
            </a:r>
            <a:r>
              <a:rPr kumimoji="0" lang="ar-EG" sz="2400" b="1" i="0" u="sng" strike="noStrike" cap="none" spc="0" normalizeH="0" baseline="0" dirty="0" smtClean="0">
                <a:ln w="11430"/>
                <a:solidFill>
                  <a:srgbClr val="00B0F0"/>
                </a:solidFill>
                <a:effectLst>
                  <a:outerShdw blurRad="50800" dist="39000" dir="5460000" algn="tl">
                    <a:srgbClr val="000000">
                      <a:alpha val="38000"/>
                    </a:srgbClr>
                  </a:outerShdw>
                </a:effectLst>
                <a:latin typeface="Simplified Arabic" pitchFamily="18" charset="-78"/>
                <a:ea typeface="Times New Roman" pitchFamily="18" charset="0"/>
                <a:cs typeface="Simplified Arabic" pitchFamily="18" charset="-78"/>
              </a:rPr>
              <a:t>الكالبري، الذي يقع بين منسوب 100، 200</a:t>
            </a:r>
            <a:r>
              <a:rPr kumimoji="0" lang="ar-EG" sz="2400" b="1" i="0" u="none" strike="noStrike" cap="none" spc="0" normalizeH="0" baseline="0" dirty="0" smtClean="0">
                <a:ln w="11430"/>
                <a:solidFill>
                  <a:srgbClr val="00B0F0"/>
                </a:solidFill>
                <a:effectLst>
                  <a:outerShdw blurRad="50800" dist="39000" dir="5460000" algn="tl">
                    <a:srgbClr val="000000">
                      <a:alpha val="38000"/>
                    </a:srgbClr>
                  </a:outerShdw>
                </a:effectLst>
                <a:latin typeface="Simplified Arabic" pitchFamily="18" charset="-78"/>
                <a:ea typeface="Times New Roman" pitchFamily="18" charset="0"/>
                <a:cs typeface="Simplified Arabic" pitchFamily="18" charset="-78"/>
              </a:rPr>
              <a:t> متر </a:t>
            </a:r>
            <a:r>
              <a:rPr kumimoji="0" lang="ar-EG" sz="2400" b="1" i="0" u="none" strike="noStrike" cap="none" spc="0" normalizeH="0" baseline="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Simplified Arabic" pitchFamily="18" charset="-78"/>
                <a:ea typeface="Times New Roman" pitchFamily="18" charset="0"/>
                <a:cs typeface="Simplified Arabic" pitchFamily="18" charset="-78"/>
              </a:rPr>
              <a:t>فوق منسوب مياه البحر المتوسط الحالي، </a:t>
            </a:r>
            <a:r>
              <a:rPr kumimoji="0" lang="ar-EG" sz="2400" b="1" i="0" u="sng" strike="noStrike" cap="none" spc="0" normalizeH="0" baseline="0" dirty="0" smtClean="0">
                <a:ln w="11430"/>
                <a:solidFill>
                  <a:srgbClr val="FF0000"/>
                </a:solidFill>
                <a:effectLst>
                  <a:outerShdw blurRad="50800" dist="39000" dir="5460000" algn="tl">
                    <a:srgbClr val="000000">
                      <a:alpha val="38000"/>
                    </a:srgbClr>
                  </a:outerShdw>
                </a:effectLst>
                <a:latin typeface="Simplified Arabic" pitchFamily="18" charset="-78"/>
                <a:ea typeface="Times New Roman" pitchFamily="18" charset="0"/>
                <a:cs typeface="Simplified Arabic" pitchFamily="18" charset="-78"/>
              </a:rPr>
              <a:t>الصقلي الذي يوجد علي منسوب 80 إلي100 متر</a:t>
            </a:r>
            <a:r>
              <a:rPr kumimoji="0" lang="ar-EG" sz="2400" b="1" i="0" u="none" strike="noStrike" cap="none" spc="0" normalizeH="0" baseline="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Simplified Arabic" pitchFamily="18" charset="-78"/>
                <a:ea typeface="Times New Roman" pitchFamily="18" charset="0"/>
                <a:cs typeface="Simplified Arabic" pitchFamily="18" charset="-78"/>
              </a:rPr>
              <a:t>، </a:t>
            </a:r>
            <a:r>
              <a:rPr kumimoji="0" lang="ar-EG" sz="2400" b="1" i="0" u="sng" strike="noStrike" cap="none" spc="0" normalizeH="0" baseline="0" dirty="0" smtClean="0">
                <a:ln w="11430"/>
                <a:solidFill>
                  <a:srgbClr val="CC0099"/>
                </a:solidFill>
                <a:effectLst>
                  <a:outerShdw blurRad="50800" dist="39000" dir="5460000" algn="tl">
                    <a:srgbClr val="000000">
                      <a:alpha val="38000"/>
                    </a:srgbClr>
                  </a:outerShdw>
                </a:effectLst>
                <a:latin typeface="Simplified Arabic" pitchFamily="18" charset="-78"/>
                <a:ea typeface="Times New Roman" pitchFamily="18" charset="0"/>
                <a:cs typeface="Simplified Arabic" pitchFamily="18" charset="-78"/>
              </a:rPr>
              <a:t>الميلازي علي منسوب 50، 60 مترا</a:t>
            </a:r>
            <a:r>
              <a:rPr kumimoji="0" lang="ar-EG" sz="2400" b="1" i="0" u="none" strike="noStrike" cap="none" spc="0" normalizeH="0" baseline="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Simplified Arabic" pitchFamily="18" charset="-78"/>
                <a:ea typeface="Times New Roman" pitchFamily="18" charset="0"/>
                <a:cs typeface="Simplified Arabic" pitchFamily="18" charset="-78"/>
              </a:rPr>
              <a:t>، </a:t>
            </a:r>
            <a:r>
              <a:rPr kumimoji="0" lang="ar-EG" sz="2400" b="1" i="0" u="sng" strike="noStrike" cap="none" spc="0" normalizeH="0" baseline="0" dirty="0" smtClean="0">
                <a:ln w="11430"/>
                <a:solidFill>
                  <a:srgbClr val="FFFF00"/>
                </a:solidFill>
                <a:effectLst>
                  <a:outerShdw blurRad="50800" dist="39000" dir="5460000" algn="tl">
                    <a:srgbClr val="000000">
                      <a:alpha val="38000"/>
                    </a:srgbClr>
                  </a:outerShdw>
                </a:effectLst>
                <a:latin typeface="Simplified Arabic" pitchFamily="18" charset="-78"/>
                <a:ea typeface="Times New Roman" pitchFamily="18" charset="0"/>
                <a:cs typeface="Simplified Arabic" pitchFamily="18" charset="-78"/>
              </a:rPr>
              <a:t>والتيراني علي منسوب 35 إلي 40 متر </a:t>
            </a:r>
            <a:r>
              <a:rPr kumimoji="0" lang="ar-EG" sz="2400" b="1" i="0" u="none" strike="noStrike" cap="none" spc="0" normalizeH="0" baseline="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Simplified Arabic" pitchFamily="18" charset="-78"/>
                <a:ea typeface="Times New Roman" pitchFamily="18" charset="0"/>
                <a:cs typeface="Simplified Arabic" pitchFamily="18" charset="-78"/>
              </a:rPr>
              <a:t>فوق منسوب مياه البحر المتوسط الحالي. </a:t>
            </a:r>
            <a:endParaRPr kumimoji="0" lang="en-US" sz="2400" b="1" i="0" u="none" strike="noStrike" cap="none" spc="0" normalizeH="0" baseline="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endParaRPr>
          </a:p>
          <a:p>
            <a:pPr marL="0" marR="0" lvl="0" indent="457200" algn="just" defTabSz="914400" rtl="1" eaLnBrk="0" fontAlgn="base" latinLnBrk="0" hangingPunct="0">
              <a:lnSpc>
                <a:spcPct val="150000"/>
              </a:lnSpc>
              <a:spcBef>
                <a:spcPct val="0"/>
              </a:spcBef>
              <a:spcAft>
                <a:spcPct val="0"/>
              </a:spcAft>
              <a:buClrTx/>
              <a:buSzTx/>
              <a:buFontTx/>
              <a:buNone/>
              <a:tabLst/>
            </a:pPr>
            <a:r>
              <a:rPr kumimoji="0" lang="ar-EG" sz="2400" b="1" i="0" u="none" strike="noStrike" cap="none" spc="0" normalizeH="0" baseline="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Simplified Arabic" pitchFamily="18" charset="-78"/>
                <a:ea typeface="Times New Roman" pitchFamily="18" charset="0"/>
                <a:cs typeface="Simplified Arabic" pitchFamily="18" charset="-78"/>
              </a:rPr>
              <a:t>وفي أمريكا الشمالية أمكن اكتشاف ما يدل علي حدوث ذبذبات أيوستاتية جليدية في مستوي مياه المحيط الأطلسي.</a:t>
            </a:r>
          </a:p>
          <a:p>
            <a:pPr marL="0" marR="0" lvl="0" indent="457200" algn="just" defTabSz="914400" rtl="1" eaLnBrk="0" fontAlgn="base" latinLnBrk="0" hangingPunct="0">
              <a:lnSpc>
                <a:spcPct val="150000"/>
              </a:lnSpc>
              <a:spcBef>
                <a:spcPct val="0"/>
              </a:spcBef>
              <a:spcAft>
                <a:spcPct val="0"/>
              </a:spcAft>
              <a:buClrTx/>
              <a:buSzTx/>
              <a:buFontTx/>
              <a:buNone/>
              <a:tabLst/>
            </a:pPr>
            <a:r>
              <a:rPr kumimoji="0" lang="ar-EG" sz="2400" b="1" i="0" u="none" strike="noStrike" cap="none" spc="0" normalizeH="0" baseline="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Simplified Arabic" pitchFamily="18" charset="-78"/>
                <a:ea typeface="Times New Roman" pitchFamily="18" charset="0"/>
                <a:cs typeface="Simplified Arabic" pitchFamily="18" charset="-78"/>
              </a:rPr>
              <a:t>أمكن تتبع خطين من خطوط السواحل القديمة التي تمثل منسوبين عاليين لمياه المحيط الأطلسي. </a:t>
            </a:r>
          </a:p>
          <a:p>
            <a:pPr marL="0" marR="0" lvl="0" indent="457200" algn="just" defTabSz="914400" rtl="1" eaLnBrk="0" fontAlgn="base" latinLnBrk="0" hangingPunct="0">
              <a:lnSpc>
                <a:spcPct val="150000"/>
              </a:lnSpc>
              <a:spcBef>
                <a:spcPct val="0"/>
              </a:spcBef>
              <a:spcAft>
                <a:spcPct val="0"/>
              </a:spcAft>
              <a:buClrTx/>
              <a:buSzTx/>
              <a:buFontTx/>
              <a:buNone/>
              <a:tabLst/>
            </a:pPr>
            <a:r>
              <a:rPr kumimoji="0" lang="ar-EG" sz="2400" b="1" i="0" u="none" strike="noStrike" cap="none" spc="0" normalizeH="0" baseline="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Simplified Arabic" pitchFamily="18" charset="-78"/>
                <a:ea typeface="Times New Roman" pitchFamily="18" charset="0"/>
                <a:cs typeface="Simplified Arabic" pitchFamily="18" charset="-78"/>
              </a:rPr>
              <a:t> دلت الأبحاث الحـــديثة التي أجريت في</a:t>
            </a:r>
            <a:r>
              <a:rPr kumimoji="0" lang="en-US" sz="2400" b="1" i="0" u="none" strike="noStrike" cap="none" spc="0" normalizeH="0" baseline="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Simplified Arabic" pitchFamily="18" charset="-78"/>
                <a:ea typeface="Times New Roman" pitchFamily="18" charset="0"/>
                <a:cs typeface="Simplified Arabic" pitchFamily="18" charset="-78"/>
              </a:rPr>
              <a:t> </a:t>
            </a:r>
            <a:r>
              <a:rPr kumimoji="0" lang="ar-EG" sz="2400" b="1" i="0" u="none" strike="noStrike" cap="none" spc="0" normalizeH="0" baseline="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Simplified Arabic" pitchFamily="18" charset="-78"/>
                <a:ea typeface="Times New Roman" pitchFamily="18" charset="0"/>
                <a:cs typeface="Simplified Arabic" pitchFamily="18" charset="-78"/>
              </a:rPr>
              <a:t> سواحل قارة أستراليا وسواحل الأرجنتين</a:t>
            </a:r>
          </a:p>
          <a:p>
            <a:pPr marL="0" marR="0" lvl="0" indent="457200" algn="just" defTabSz="914400" rtl="1" eaLnBrk="0" fontAlgn="base" latinLnBrk="0" hangingPunct="0">
              <a:lnSpc>
                <a:spcPct val="150000"/>
              </a:lnSpc>
              <a:spcBef>
                <a:spcPct val="0"/>
              </a:spcBef>
              <a:spcAft>
                <a:spcPct val="0"/>
              </a:spcAft>
              <a:buClrTx/>
              <a:buSzTx/>
              <a:buFontTx/>
              <a:buNone/>
              <a:tabLst/>
            </a:pPr>
            <a:r>
              <a:rPr kumimoji="0" lang="ar-EG" sz="2400" b="1" i="0" u="none" strike="noStrike" cap="none" spc="0" normalizeH="0" baseline="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Simplified Arabic" pitchFamily="18" charset="-78"/>
                <a:ea typeface="Times New Roman" pitchFamily="18" charset="0"/>
                <a:cs typeface="Simplified Arabic" pitchFamily="18" charset="-78"/>
              </a:rPr>
              <a:t> وفي شـــــرق آســـــيا، علي أن الذبذبات</a:t>
            </a:r>
            <a:r>
              <a:rPr kumimoji="0" lang="en-US" sz="2400" b="1" i="0" u="none" strike="noStrike" cap="none" spc="0" normalizeH="0" baseline="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Simplified Arabic" pitchFamily="18" charset="-78"/>
                <a:ea typeface="Times New Roman" pitchFamily="18" charset="0"/>
                <a:cs typeface="Simplified Arabic" pitchFamily="18" charset="-78"/>
              </a:rPr>
              <a:t> </a:t>
            </a:r>
            <a:r>
              <a:rPr kumimoji="0" lang="ar-EG" sz="2400" b="1" i="0" u="none" strike="noStrike" cap="none" spc="0" normalizeH="0" baseline="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Simplified Arabic" pitchFamily="18" charset="-78"/>
                <a:ea typeface="Times New Roman" pitchFamily="18" charset="0"/>
                <a:cs typeface="Simplified Arabic" pitchFamily="18" charset="-78"/>
              </a:rPr>
              <a:t> الجــــــليدية الأيوســـــتاتية في مســــــــتوي </a:t>
            </a:r>
          </a:p>
          <a:p>
            <a:pPr marL="0" marR="0" lvl="0" indent="457200" algn="just" defTabSz="914400" rtl="1" eaLnBrk="0" fontAlgn="base" latinLnBrk="0" hangingPunct="0">
              <a:lnSpc>
                <a:spcPct val="150000"/>
              </a:lnSpc>
              <a:spcBef>
                <a:spcPct val="0"/>
              </a:spcBef>
              <a:spcAft>
                <a:spcPct val="0"/>
              </a:spcAft>
              <a:buClrTx/>
              <a:buSzTx/>
              <a:buFontTx/>
              <a:buNone/>
              <a:tabLst/>
            </a:pPr>
            <a:r>
              <a:rPr kumimoji="0" lang="ar-EG" sz="2400" b="1" i="0" u="none" strike="noStrike" cap="none" spc="0" normalizeH="0" baseline="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Simplified Arabic" pitchFamily="18" charset="-78"/>
                <a:ea typeface="Times New Roman" pitchFamily="18" charset="0"/>
                <a:cs typeface="Simplified Arabic" pitchFamily="18" charset="-78"/>
              </a:rPr>
              <a:t>البحر أثناء عصر البلايســــتوسين تمثل ظاهرة عالمية. </a:t>
            </a:r>
            <a:endParaRPr lang="en-US" sz="2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222</TotalTime>
  <Words>1315</Words>
  <Application>Microsoft Office PowerPoint</Application>
  <PresentationFormat>On-screen Show (4:3)</PresentationFormat>
  <Paragraphs>66</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DR AZZA</dc:creator>
  <cp:lastModifiedBy>Dr.Azza</cp:lastModifiedBy>
  <cp:revision>120</cp:revision>
  <dcterms:created xsi:type="dcterms:W3CDTF">2012-02-25T13:27:57Z</dcterms:created>
  <dcterms:modified xsi:type="dcterms:W3CDTF">2021-01-02T12:42:16Z</dcterms:modified>
</cp:coreProperties>
</file>